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63" r:id="rId3"/>
    <p:sldId id="268" r:id="rId4"/>
    <p:sldId id="273" r:id="rId5"/>
    <p:sldId id="274" r:id="rId6"/>
    <p:sldId id="275" r:id="rId7"/>
    <p:sldId id="305" r:id="rId8"/>
    <p:sldId id="306" r:id="rId9"/>
    <p:sldId id="307" r:id="rId10"/>
    <p:sldId id="308" r:id="rId11"/>
    <p:sldId id="288" r:id="rId12"/>
    <p:sldId id="289" r:id="rId13"/>
    <p:sldId id="290" r:id="rId14"/>
    <p:sldId id="291" r:id="rId15"/>
    <p:sldId id="292" r:id="rId16"/>
    <p:sldId id="293" r:id="rId17"/>
    <p:sldId id="294" r:id="rId18"/>
    <p:sldId id="295" r:id="rId19"/>
    <p:sldId id="296" r:id="rId20"/>
    <p:sldId id="297" r:id="rId21"/>
    <p:sldId id="298" r:id="rId22"/>
    <p:sldId id="276" r:id="rId23"/>
    <p:sldId id="277" r:id="rId24"/>
    <p:sldId id="278" r:id="rId25"/>
    <p:sldId id="279" r:id="rId26"/>
    <p:sldId id="280" r:id="rId27"/>
    <p:sldId id="281" r:id="rId28"/>
    <p:sldId id="282" r:id="rId29"/>
    <p:sldId id="283" r:id="rId30"/>
    <p:sldId id="30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FDF776-D7D9-4C11-9E9E-B3843D38BC68}" type="datetimeFigureOut">
              <a:rPr lang="en-US" smtClean="0"/>
              <a:pPr/>
              <a:t>12/14/2015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8E820F-9D3B-4A83-89FE-32C50BC5CD2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8E820F-9D3B-4A83-89FE-32C50BC5CD29}"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390537-D2BF-4EC9-8E4D-6B1824E60950}" type="datetimeFigureOut">
              <a:rPr lang="en-US" smtClean="0"/>
              <a:pPr/>
              <a:t>12/14/2015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168D04-7EF5-4A73-BE3B-F27D2D4EE8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90537-D2BF-4EC9-8E4D-6B1824E60950}" type="datetimeFigureOut">
              <a:rPr lang="en-US" smtClean="0"/>
              <a:pPr/>
              <a:t>12/14/2015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68D04-7EF5-4A73-BE3B-F27D2D4EE8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4800"/>
            <a:ext cx="7772400" cy="3505200"/>
          </a:xfrm>
        </p:spPr>
        <p:txBody>
          <a:bodyPr>
            <a:normAutofit/>
          </a:bodyPr>
          <a:lstStyle/>
          <a:p>
            <a:r>
              <a:rPr lang="en-US" sz="3600" b="1" dirty="0" smtClean="0">
                <a:latin typeface="Arial" pitchFamily="34" charset="0"/>
                <a:cs typeface="Arial" pitchFamily="34" charset="0"/>
              </a:rPr>
              <a:t/>
            </a:r>
            <a:br>
              <a:rPr lang="en-US" sz="3600" b="1" dirty="0" smtClean="0">
                <a:latin typeface="Arial" pitchFamily="34" charset="0"/>
                <a:cs typeface="Arial" pitchFamily="34" charset="0"/>
              </a:rPr>
            </a:br>
            <a:r>
              <a:rPr lang="en-US" sz="2400" b="1" i="1" dirty="0" smtClean="0">
                <a:solidFill>
                  <a:schemeClr val="tx2">
                    <a:lumMod val="75000"/>
                  </a:schemeClr>
                </a:solidFill>
                <a:latin typeface="Arial" pitchFamily="34" charset="0"/>
                <a:cs typeface="Arial" pitchFamily="34" charset="0"/>
              </a:rPr>
              <a:t>Name :  Dr. </a:t>
            </a:r>
            <a:r>
              <a:rPr lang="en-US" sz="2400" b="1" i="1" dirty="0" err="1" smtClean="0">
                <a:solidFill>
                  <a:schemeClr val="tx2">
                    <a:lumMod val="75000"/>
                  </a:schemeClr>
                </a:solidFill>
                <a:latin typeface="Arial" pitchFamily="34" charset="0"/>
                <a:cs typeface="Arial" pitchFamily="34" charset="0"/>
              </a:rPr>
              <a:t>Anu</a:t>
            </a:r>
            <a:r>
              <a:rPr lang="en-US" sz="2400" b="1" i="1" dirty="0" smtClean="0">
                <a:solidFill>
                  <a:schemeClr val="tx2">
                    <a:lumMod val="75000"/>
                  </a:schemeClr>
                </a:solidFill>
                <a:latin typeface="Arial" pitchFamily="34" charset="0"/>
                <a:cs typeface="Arial" pitchFamily="34" charset="0"/>
              </a:rPr>
              <a:t> Sharma</a:t>
            </a:r>
            <a:br>
              <a:rPr lang="en-US" sz="2400" b="1" i="1" dirty="0" smtClean="0">
                <a:solidFill>
                  <a:schemeClr val="tx2">
                    <a:lumMod val="75000"/>
                  </a:schemeClr>
                </a:solidFill>
                <a:latin typeface="Arial" pitchFamily="34" charset="0"/>
                <a:cs typeface="Arial" pitchFamily="34" charset="0"/>
              </a:rPr>
            </a:br>
            <a:r>
              <a:rPr lang="en-US" sz="2400" b="1" i="1" dirty="0" smtClean="0">
                <a:solidFill>
                  <a:schemeClr val="tx2">
                    <a:lumMod val="75000"/>
                  </a:schemeClr>
                </a:solidFill>
                <a:latin typeface="Arial" pitchFamily="34" charset="0"/>
                <a:cs typeface="Arial" pitchFamily="34" charset="0"/>
              </a:rPr>
              <a:t/>
            </a:r>
            <a:br>
              <a:rPr lang="en-US" sz="2400" b="1" i="1" dirty="0" smtClean="0">
                <a:solidFill>
                  <a:schemeClr val="tx2">
                    <a:lumMod val="75000"/>
                  </a:schemeClr>
                </a:solidFill>
                <a:latin typeface="Arial" pitchFamily="34" charset="0"/>
                <a:cs typeface="Arial" pitchFamily="34" charset="0"/>
              </a:rPr>
            </a:br>
            <a:r>
              <a:rPr lang="en-US" sz="2400" b="1" i="1" dirty="0" smtClean="0">
                <a:solidFill>
                  <a:schemeClr val="tx2">
                    <a:lumMod val="75000"/>
                  </a:schemeClr>
                </a:solidFill>
                <a:latin typeface="Arial" pitchFamily="34" charset="0"/>
                <a:cs typeface="Arial" pitchFamily="34" charset="0"/>
              </a:rPr>
              <a:t>Qualification : M.A., Ph.D.</a:t>
            </a:r>
            <a:br>
              <a:rPr lang="en-US" sz="2400" b="1" i="1" dirty="0" smtClean="0">
                <a:solidFill>
                  <a:schemeClr val="tx2">
                    <a:lumMod val="75000"/>
                  </a:schemeClr>
                </a:solidFill>
                <a:latin typeface="Arial" pitchFamily="34" charset="0"/>
                <a:cs typeface="Arial" pitchFamily="34" charset="0"/>
              </a:rPr>
            </a:br>
            <a:r>
              <a:rPr lang="en-US" sz="2400" b="1" i="1" dirty="0" smtClean="0">
                <a:solidFill>
                  <a:schemeClr val="tx2">
                    <a:lumMod val="75000"/>
                  </a:schemeClr>
                </a:solidFill>
                <a:latin typeface="Arial" pitchFamily="34" charset="0"/>
                <a:cs typeface="Arial" pitchFamily="34" charset="0"/>
              </a:rPr>
              <a:t/>
            </a:r>
            <a:br>
              <a:rPr lang="en-US" sz="2400" b="1" i="1" dirty="0" smtClean="0">
                <a:solidFill>
                  <a:schemeClr val="tx2">
                    <a:lumMod val="75000"/>
                  </a:schemeClr>
                </a:solidFill>
                <a:latin typeface="Arial" pitchFamily="34" charset="0"/>
                <a:cs typeface="Arial" pitchFamily="34" charset="0"/>
              </a:rPr>
            </a:br>
            <a:r>
              <a:rPr lang="en-US" sz="2400" b="1" i="1" dirty="0" smtClean="0">
                <a:solidFill>
                  <a:schemeClr val="tx2">
                    <a:lumMod val="75000"/>
                  </a:schemeClr>
                </a:solidFill>
                <a:latin typeface="Arial" pitchFamily="34" charset="0"/>
                <a:cs typeface="Arial" pitchFamily="34" charset="0"/>
              </a:rPr>
              <a:t>Designation : Guest Faculty Lecturer</a:t>
            </a:r>
            <a:br>
              <a:rPr lang="en-US" sz="2400" b="1" i="1" dirty="0" smtClean="0">
                <a:solidFill>
                  <a:schemeClr val="tx2">
                    <a:lumMod val="75000"/>
                  </a:schemeClr>
                </a:solidFill>
                <a:latin typeface="Arial" pitchFamily="34" charset="0"/>
                <a:cs typeface="Arial" pitchFamily="34" charset="0"/>
              </a:rPr>
            </a:br>
            <a:r>
              <a:rPr lang="en-US" sz="2400" b="1" i="1" dirty="0" smtClean="0">
                <a:solidFill>
                  <a:schemeClr val="tx2">
                    <a:lumMod val="75000"/>
                  </a:schemeClr>
                </a:solidFill>
                <a:latin typeface="Arial" pitchFamily="34" charset="0"/>
                <a:cs typeface="Arial" pitchFamily="34" charset="0"/>
              </a:rPr>
              <a:t/>
            </a:r>
            <a:br>
              <a:rPr lang="en-US" sz="2400" b="1" i="1" dirty="0" smtClean="0">
                <a:solidFill>
                  <a:schemeClr val="tx2">
                    <a:lumMod val="75000"/>
                  </a:schemeClr>
                </a:solidFill>
                <a:latin typeface="Arial" pitchFamily="34" charset="0"/>
                <a:cs typeface="Arial" pitchFamily="34" charset="0"/>
              </a:rPr>
            </a:br>
            <a:r>
              <a:rPr lang="en-US" sz="2400" b="1" i="1" dirty="0" smtClean="0">
                <a:solidFill>
                  <a:schemeClr val="tx2">
                    <a:lumMod val="75000"/>
                  </a:schemeClr>
                </a:solidFill>
                <a:latin typeface="Arial" pitchFamily="34" charset="0"/>
                <a:cs typeface="Arial" pitchFamily="34" charset="0"/>
              </a:rPr>
              <a:t>Experience : 9 years</a:t>
            </a:r>
            <a:endParaRPr lang="en-US" sz="2400" b="1" i="1" dirty="0">
              <a:solidFill>
                <a:schemeClr val="tx2">
                  <a:lumMod val="75000"/>
                </a:schemeClr>
              </a:solidFill>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2667000" y="228600"/>
            <a:ext cx="3962400" cy="685800"/>
          </a:xfrm>
          <a:prstGeom prst="rect">
            <a:avLst/>
          </a:prstGeom>
        </p:spPr>
        <p:txBody>
          <a:bodyPr vert="horz" lIns="91440" tIns="45720" rIns="91440" bIns="45720" rtlCol="0">
            <a:normAutofit fontScale="85000" lnSpcReduction="10000"/>
          </a:bodyPr>
          <a:lstStyle/>
          <a:p>
            <a:pPr lvl="0">
              <a:spcBef>
                <a:spcPct val="20000"/>
              </a:spcBef>
            </a:pPr>
            <a:r>
              <a:rPr lang="en-US" sz="3200" b="1" i="1" u="sng" dirty="0" smtClean="0">
                <a:solidFill>
                  <a:srgbClr val="002060"/>
                </a:solidFill>
              </a:rPr>
              <a:t>NATURE OF PHILOSOPHY</a:t>
            </a:r>
            <a:endParaRPr kumimoji="0" lang="en-US" sz="3200" b="1" i="1" u="sng" strike="noStrike" kern="1200" cap="none" spc="0" normalizeH="0" baseline="0" noProof="0" dirty="0" smtClean="0">
              <a:ln>
                <a:noFill/>
              </a:ln>
              <a:solidFill>
                <a:srgbClr val="002060"/>
              </a:solidFill>
              <a:effectLst/>
              <a:uLnTx/>
              <a:uFillTx/>
              <a:latin typeface="+mn-lt"/>
              <a:ea typeface="+mn-ea"/>
              <a:cs typeface="+mn-cs"/>
            </a:endParaRPr>
          </a:p>
        </p:txBody>
      </p:sp>
      <p:sp>
        <p:nvSpPr>
          <p:cNvPr id="6" name="Subtitle 2"/>
          <p:cNvSpPr txBox="1">
            <a:spLocks/>
          </p:cNvSpPr>
          <p:nvPr/>
        </p:nvSpPr>
        <p:spPr>
          <a:xfrm>
            <a:off x="4572000" y="1066800"/>
            <a:ext cx="4267200" cy="990600"/>
          </a:xfrm>
          <a:prstGeom prst="rect">
            <a:avLst/>
          </a:prstGeom>
        </p:spPr>
        <p:txBody>
          <a:bodyPr vert="horz" lIns="91440" tIns="45720" rIns="91440" bIns="45720" rtlCol="0">
            <a:normAutofit/>
          </a:bodyPr>
          <a:lstStyle/>
          <a:p>
            <a:pPr lvl="0" algn="r">
              <a:spcBef>
                <a:spcPct val="20000"/>
              </a:spcBef>
            </a:pPr>
            <a:r>
              <a:rPr lang="en-US" sz="2200" b="1" dirty="0" smtClean="0">
                <a:solidFill>
                  <a:schemeClr val="tx2">
                    <a:lumMod val="75000"/>
                  </a:schemeClr>
                </a:solidFill>
              </a:rPr>
              <a:t>Class : B.A.-I (1</a:t>
            </a:r>
            <a:r>
              <a:rPr lang="en-US" sz="2200" b="1" baseline="30000" dirty="0" smtClean="0">
                <a:solidFill>
                  <a:schemeClr val="tx2">
                    <a:lumMod val="75000"/>
                  </a:schemeClr>
                </a:solidFill>
              </a:rPr>
              <a:t>st</a:t>
            </a:r>
            <a:r>
              <a:rPr lang="en-US" sz="2200" b="1" dirty="0" smtClean="0">
                <a:solidFill>
                  <a:schemeClr val="tx2">
                    <a:lumMod val="75000"/>
                  </a:schemeClr>
                </a:solidFill>
              </a:rPr>
              <a:t> Sem.)</a:t>
            </a:r>
          </a:p>
          <a:p>
            <a:pPr lvl="0" algn="r">
              <a:spcBef>
                <a:spcPct val="20000"/>
              </a:spcBef>
            </a:pPr>
            <a:r>
              <a:rPr kumimoji="0" lang="en-US" sz="2200" b="1" i="0" u="none" strike="noStrike" kern="1200" cap="none" spc="0" normalizeH="0" baseline="0" noProof="0" dirty="0" smtClean="0">
                <a:ln>
                  <a:noFill/>
                </a:ln>
                <a:solidFill>
                  <a:schemeClr val="tx2">
                    <a:lumMod val="75000"/>
                  </a:schemeClr>
                </a:solidFill>
                <a:effectLst/>
                <a:uLnTx/>
                <a:uFillTx/>
                <a:latin typeface="+mn-lt"/>
                <a:ea typeface="+mn-ea"/>
                <a:cs typeface="+mn-cs"/>
              </a:rPr>
              <a:t>Period : </a:t>
            </a:r>
            <a:r>
              <a:rPr lang="en-US" sz="2200" b="1" dirty="0" smtClean="0">
                <a:solidFill>
                  <a:schemeClr val="tx2">
                    <a:lumMod val="75000"/>
                  </a:schemeClr>
                </a:solidFill>
              </a:rPr>
              <a:t>4th</a:t>
            </a:r>
            <a:endParaRPr kumimoji="0" lang="en-US" sz="2200" b="1"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sp>
        <p:nvSpPr>
          <p:cNvPr id="8" name="Subtitle 2"/>
          <p:cNvSpPr>
            <a:spLocks noGrp="1"/>
          </p:cNvSpPr>
          <p:nvPr>
            <p:ph type="subTitle" idx="1"/>
          </p:nvPr>
        </p:nvSpPr>
        <p:spPr>
          <a:xfrm>
            <a:off x="1219200" y="2133600"/>
            <a:ext cx="7543800" cy="4343400"/>
          </a:xfrm>
        </p:spPr>
        <p:txBody>
          <a:bodyPr>
            <a:normAutofit/>
          </a:bodyPr>
          <a:lstStyle/>
          <a:p>
            <a:pPr algn="l"/>
            <a:r>
              <a:rPr lang="en-US" sz="2400" b="1" u="sng" dirty="0" smtClean="0">
                <a:solidFill>
                  <a:srgbClr val="002060"/>
                </a:solidFill>
                <a:latin typeface="Arial" pitchFamily="34" charset="0"/>
                <a:cs typeface="Arial" pitchFamily="34" charset="0"/>
              </a:rPr>
              <a:t>MEANING OF PHILOSOPHY</a:t>
            </a:r>
          </a:p>
          <a:p>
            <a:pPr algn="l"/>
            <a:r>
              <a:rPr lang="en-US" sz="2400" dirty="0" smtClean="0">
                <a:solidFill>
                  <a:schemeClr val="tx1"/>
                </a:solidFill>
                <a:latin typeface="Arial" pitchFamily="34" charset="0"/>
                <a:cs typeface="Arial" pitchFamily="34" charset="0"/>
              </a:rPr>
              <a:t>The word “Philosophy” is made of two Greek words :</a:t>
            </a:r>
          </a:p>
          <a:p>
            <a:pPr marL="514350" indent="-514350" algn="l">
              <a:buAutoNum type="romanLcParenBoth"/>
            </a:pPr>
            <a:r>
              <a:rPr lang="en-US" sz="2400" dirty="0" smtClean="0">
                <a:solidFill>
                  <a:schemeClr val="tx1"/>
                </a:solidFill>
                <a:latin typeface="Arial" pitchFamily="34" charset="0"/>
                <a:cs typeface="Arial" pitchFamily="34" charset="0"/>
              </a:rPr>
              <a:t>“Philo” which means Love</a:t>
            </a:r>
          </a:p>
          <a:p>
            <a:pPr marL="514350" indent="-514350" algn="l">
              <a:buAutoNum type="romanLcParenBoth"/>
            </a:pPr>
            <a:r>
              <a:rPr lang="en-US" sz="2400" dirty="0" smtClean="0">
                <a:solidFill>
                  <a:schemeClr val="tx1"/>
                </a:solidFill>
                <a:latin typeface="Arial" pitchFamily="34" charset="0"/>
                <a:cs typeface="Arial" pitchFamily="34" charset="0"/>
              </a:rPr>
              <a:t>“Sophia” which means Knowledge</a:t>
            </a:r>
          </a:p>
          <a:p>
            <a:pPr marL="514350" indent="-514350" algn="just"/>
            <a:r>
              <a:rPr lang="en-US" sz="2400" dirty="0" smtClean="0">
                <a:solidFill>
                  <a:schemeClr val="tx1"/>
                </a:solidFill>
                <a:latin typeface="Arial" pitchFamily="34" charset="0"/>
                <a:cs typeface="Arial" pitchFamily="34" charset="0"/>
              </a:rPr>
              <a:t>	Therefore, the literal meaning of word is “Love of</a:t>
            </a:r>
          </a:p>
          <a:p>
            <a:pPr marL="514350" indent="-514350" algn="l"/>
            <a:r>
              <a:rPr lang="en-US" sz="2400" dirty="0" smtClean="0">
                <a:solidFill>
                  <a:schemeClr val="tx1"/>
                </a:solidFill>
                <a:latin typeface="Arial" pitchFamily="34" charset="0"/>
                <a:cs typeface="Arial" pitchFamily="34" charset="0"/>
              </a:rPr>
              <a:t>Knowledge”</a:t>
            </a:r>
          </a:p>
          <a:p>
            <a:pPr algn="l"/>
            <a:r>
              <a:rPr lang="en-US" sz="2400" b="1" u="sng" dirty="0" smtClean="0">
                <a:solidFill>
                  <a:srgbClr val="002060"/>
                </a:solidFill>
                <a:latin typeface="Arial" pitchFamily="34" charset="0"/>
                <a:cs typeface="Arial" pitchFamily="34" charset="0"/>
              </a:rPr>
              <a:t>GENERAL MEANING OF PHILOSOPHY</a:t>
            </a:r>
          </a:p>
          <a:p>
            <a:pPr algn="l"/>
            <a:r>
              <a:rPr lang="en-US" sz="2400" dirty="0" smtClean="0">
                <a:solidFill>
                  <a:schemeClr val="tx1"/>
                </a:solidFill>
                <a:latin typeface="Arial" pitchFamily="34" charset="0"/>
                <a:cs typeface="Arial" pitchFamily="34" charset="0"/>
              </a:rPr>
              <a:t>If Philosophy means knowledge about man and the world, everybody posses such a knowledge, therefore, everybody has his own philosophy of life.</a:t>
            </a:r>
          </a:p>
          <a:p>
            <a:pPr marL="514350" indent="-514350" algn="l"/>
            <a:endParaRPr lang="en-US" sz="2400" dirty="0" smtClean="0">
              <a:solidFill>
                <a:schemeClr val="tx1"/>
              </a:solidFill>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410200"/>
          </a:xfrm>
        </p:spPr>
        <p:txBody>
          <a:bodyPr>
            <a:normAutofit/>
          </a:bodyPr>
          <a:lstStyle/>
          <a:p>
            <a:pPr algn="l"/>
            <a:r>
              <a:rPr lang="en-US" sz="2400" dirty="0" smtClean="0">
                <a:solidFill>
                  <a:schemeClr val="tx1"/>
                </a:solidFill>
                <a:latin typeface="Arial" pitchFamily="34" charset="0"/>
                <a:cs typeface="Arial" pitchFamily="34" charset="0"/>
              </a:rPr>
              <a:t>	According to Plato, “Philosophy is the knowledge of the eternal and of the essential nature of things.</a:t>
            </a:r>
          </a:p>
          <a:p>
            <a:r>
              <a:rPr lang="en-US" sz="2400" dirty="0" smtClean="0">
                <a:solidFill>
                  <a:schemeClr val="tx1"/>
                </a:solidFill>
                <a:latin typeface="Arial" pitchFamily="34" charset="0"/>
                <a:cs typeface="Arial" pitchFamily="34" charset="0"/>
              </a:rPr>
              <a:t>“Philosophy is a Collection of Science”</a:t>
            </a:r>
          </a:p>
          <a:p>
            <a:endParaRPr lang="en-US" sz="2400" dirty="0" smtClean="0">
              <a:solidFill>
                <a:schemeClr val="tx1"/>
              </a:solidFill>
              <a:latin typeface="Arial" pitchFamily="34" charset="0"/>
              <a:cs typeface="Arial" pitchFamily="34" charset="0"/>
            </a:endParaRPr>
          </a:p>
          <a:p>
            <a:pPr algn="l"/>
            <a:r>
              <a:rPr lang="en-US" sz="2400" b="1" u="sng" dirty="0" smtClean="0">
                <a:solidFill>
                  <a:srgbClr val="002060"/>
                </a:solidFill>
                <a:latin typeface="Arial" pitchFamily="34" charset="0"/>
                <a:cs typeface="Arial" pitchFamily="34" charset="0"/>
              </a:rPr>
              <a:t>DIFFERENT STANDPOINTS OF PHILOSOPHY</a:t>
            </a:r>
          </a:p>
          <a:p>
            <a:pPr algn="just"/>
            <a:r>
              <a:rPr lang="en-US" sz="2400" dirty="0" smtClean="0">
                <a:solidFill>
                  <a:schemeClr val="tx1"/>
                </a:solidFill>
                <a:latin typeface="Arial" pitchFamily="34" charset="0"/>
                <a:cs typeface="Arial" pitchFamily="34" charset="0"/>
              </a:rPr>
              <a:t>Philosophy is a subject having various aspects and fields. Titus comes round to five main standpoints on the basis of which different definitions of Philosophy can be categorized. These five definitions or standpoints are discussed here.</a:t>
            </a:r>
          </a:p>
          <a:p>
            <a:pPr algn="just"/>
            <a:r>
              <a:rPr lang="en-US" sz="2400" dirty="0" smtClean="0">
                <a:solidFill>
                  <a:schemeClr val="tx1"/>
                </a:solidFill>
                <a:latin typeface="Arial" pitchFamily="34" charset="0"/>
                <a:cs typeface="Arial" pitchFamily="34" charset="0"/>
              </a:rPr>
              <a:t>- Philosophy is a method of reflective thinking and reasoned </a:t>
            </a:r>
          </a:p>
          <a:p>
            <a:pPr algn="just"/>
            <a:endParaRPr lang="en-US" sz="2400" dirty="0" smtClean="0">
              <a:solidFill>
                <a:schemeClr val="tx1"/>
              </a:solidFill>
              <a:latin typeface="Arial" pitchFamily="34" charset="0"/>
              <a:cs typeface="Arial" pitchFamily="34" charset="0"/>
            </a:endParaRPr>
          </a:p>
          <a:p>
            <a:pPr marL="514350" indent="-514350" algn="l"/>
            <a:endParaRPr lang="en-US" sz="2400" dirty="0" smtClean="0">
              <a:solidFill>
                <a:schemeClr val="tx1"/>
              </a:solidFill>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715000"/>
          </a:xfrm>
        </p:spPr>
        <p:txBody>
          <a:bodyPr>
            <a:normAutofit/>
          </a:bodyPr>
          <a:lstStyle/>
          <a:p>
            <a:pPr algn="l"/>
            <a:r>
              <a:rPr lang="en-US" sz="2400" dirty="0" smtClean="0">
                <a:solidFill>
                  <a:schemeClr val="tx1"/>
                </a:solidFill>
                <a:latin typeface="Arial" pitchFamily="34" charset="0"/>
                <a:cs typeface="Arial" pitchFamily="34" charset="0"/>
              </a:rPr>
              <a:t>	According to Plato, “Philosophy is the knowledge of the eternal and of the essential nature of things.</a:t>
            </a:r>
          </a:p>
          <a:p>
            <a:r>
              <a:rPr lang="en-US" sz="2400" dirty="0" smtClean="0">
                <a:solidFill>
                  <a:schemeClr val="tx1"/>
                </a:solidFill>
                <a:latin typeface="Arial" pitchFamily="34" charset="0"/>
                <a:cs typeface="Arial" pitchFamily="34" charset="0"/>
              </a:rPr>
              <a:t>“Philosophy is a Collection of Science”</a:t>
            </a:r>
          </a:p>
          <a:p>
            <a:endParaRPr lang="en-US" sz="2400" dirty="0" smtClean="0">
              <a:solidFill>
                <a:schemeClr val="tx1"/>
              </a:solidFill>
              <a:latin typeface="Arial" pitchFamily="34" charset="0"/>
              <a:cs typeface="Arial" pitchFamily="34" charset="0"/>
            </a:endParaRPr>
          </a:p>
          <a:p>
            <a:r>
              <a:rPr lang="en-US" sz="2400" b="1" dirty="0" smtClean="0">
                <a:solidFill>
                  <a:schemeClr val="tx2">
                    <a:lumMod val="75000"/>
                  </a:schemeClr>
                </a:solidFill>
                <a:latin typeface="Arial" pitchFamily="34" charset="0"/>
                <a:cs typeface="Arial" pitchFamily="34" charset="0"/>
              </a:rPr>
              <a:t>- </a:t>
            </a:r>
            <a:r>
              <a:rPr lang="en-US" sz="2400" b="1" u="sng" dirty="0" smtClean="0">
                <a:solidFill>
                  <a:schemeClr val="tx2">
                    <a:lumMod val="75000"/>
                  </a:schemeClr>
                </a:solidFill>
                <a:latin typeface="Arial" pitchFamily="34" charset="0"/>
                <a:cs typeface="Arial" pitchFamily="34" charset="0"/>
              </a:rPr>
              <a:t>Philosophy is a </a:t>
            </a:r>
            <a:r>
              <a:rPr lang="en-US" sz="2400" b="1" u="sng" dirty="0" err="1" smtClean="0">
                <a:solidFill>
                  <a:schemeClr val="tx2">
                    <a:lumMod val="75000"/>
                  </a:schemeClr>
                </a:solidFill>
                <a:latin typeface="Arial" pitchFamily="34" charset="0"/>
                <a:cs typeface="Arial" pitchFamily="34" charset="0"/>
              </a:rPr>
              <a:t>personel</a:t>
            </a:r>
            <a:r>
              <a:rPr lang="en-US" sz="2400" b="1" u="sng" dirty="0" smtClean="0">
                <a:solidFill>
                  <a:schemeClr val="tx2">
                    <a:lumMod val="75000"/>
                  </a:schemeClr>
                </a:solidFill>
                <a:latin typeface="Arial" pitchFamily="34" charset="0"/>
                <a:cs typeface="Arial" pitchFamily="34" charset="0"/>
              </a:rPr>
              <a:t> attitude towards life &amp; the Universe</a:t>
            </a:r>
            <a:r>
              <a:rPr lang="en-US" sz="2400" b="1" dirty="0" smtClean="0">
                <a:solidFill>
                  <a:schemeClr val="tx2">
                    <a:lumMod val="75000"/>
                  </a:schemeClr>
                </a:solidFill>
                <a:latin typeface="Arial" pitchFamily="34" charset="0"/>
                <a:cs typeface="Arial" pitchFamily="34" charset="0"/>
              </a:rPr>
              <a:t> :- </a:t>
            </a:r>
            <a:r>
              <a:rPr lang="en-US" sz="2400" dirty="0" smtClean="0">
                <a:solidFill>
                  <a:schemeClr val="tx1"/>
                </a:solidFill>
                <a:latin typeface="Arial" pitchFamily="34" charset="0"/>
                <a:cs typeface="Arial" pitchFamily="34" charset="0"/>
              </a:rPr>
              <a:t>In this definition philosophy is defined as an attitude which a person has towards looking at the things &amp; persons in life. But this attitude must be special in order to be called philosophical.</a:t>
            </a:r>
          </a:p>
          <a:p>
            <a:pPr algn="just"/>
            <a:r>
              <a:rPr lang="en-US" sz="2400" b="1" dirty="0" smtClean="0">
                <a:solidFill>
                  <a:schemeClr val="tx2">
                    <a:lumMod val="75000"/>
                  </a:schemeClr>
                </a:solidFill>
                <a:latin typeface="Arial" pitchFamily="34" charset="0"/>
                <a:cs typeface="Arial" pitchFamily="34" charset="0"/>
              </a:rPr>
              <a:t>- </a:t>
            </a:r>
            <a:r>
              <a:rPr lang="en-US" sz="2400" b="1" u="sng" dirty="0" smtClean="0">
                <a:solidFill>
                  <a:schemeClr val="tx2">
                    <a:lumMod val="75000"/>
                  </a:schemeClr>
                </a:solidFill>
                <a:latin typeface="Arial" pitchFamily="34" charset="0"/>
                <a:cs typeface="Arial" pitchFamily="34" charset="0"/>
              </a:rPr>
              <a:t>Philosophy is a method of reflective thinking and reasoned inquiry:-</a:t>
            </a:r>
            <a:r>
              <a:rPr lang="en-US" sz="2400" dirty="0" smtClean="0">
                <a:solidFill>
                  <a:schemeClr val="tx2">
                    <a:lumMod val="75000"/>
                  </a:schemeClr>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In this philosophy is identified with a method of inquiry. It is yet to be learnt as to what a philosophical method of investigating the truth is.</a:t>
            </a:r>
          </a:p>
          <a:p>
            <a:pPr algn="just"/>
            <a:endParaRPr lang="en-US" sz="2400" dirty="0" smtClean="0">
              <a:solidFill>
                <a:schemeClr val="tx1"/>
              </a:solidFill>
              <a:latin typeface="Arial" pitchFamily="34" charset="0"/>
              <a:cs typeface="Arial" pitchFamily="34" charset="0"/>
            </a:endParaRPr>
          </a:p>
          <a:p>
            <a:pPr marL="514350" indent="-514350" algn="l"/>
            <a:endParaRPr lang="en-US" sz="2400" dirty="0" smtClean="0">
              <a:solidFill>
                <a:schemeClr val="tx1"/>
              </a:solidFill>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943600"/>
          </a:xfrm>
        </p:spPr>
        <p:txBody>
          <a:bodyPr>
            <a:normAutofit fontScale="92500" lnSpcReduction="20000"/>
          </a:bodyPr>
          <a:lstStyle/>
          <a:p>
            <a:pPr algn="just">
              <a:buFontTx/>
              <a:buChar char="-"/>
            </a:pPr>
            <a:r>
              <a:rPr lang="en-US" sz="2400" b="1" dirty="0" smtClean="0">
                <a:solidFill>
                  <a:schemeClr val="tx1"/>
                </a:solidFill>
                <a:latin typeface="Arial" pitchFamily="34" charset="0"/>
                <a:cs typeface="Arial" pitchFamily="34" charset="0"/>
              </a:rPr>
              <a:t> </a:t>
            </a:r>
            <a:r>
              <a:rPr lang="en-US" sz="2400" b="1" u="sng" dirty="0" smtClean="0">
                <a:solidFill>
                  <a:schemeClr val="tx2">
                    <a:lumMod val="75000"/>
                  </a:schemeClr>
                </a:solidFill>
                <a:latin typeface="Arial" pitchFamily="34" charset="0"/>
                <a:cs typeface="Arial" pitchFamily="34" charset="0"/>
              </a:rPr>
              <a:t>Philosophy </a:t>
            </a:r>
            <a:r>
              <a:rPr lang="en-US" sz="2400" b="1" u="sng" dirty="0">
                <a:solidFill>
                  <a:schemeClr val="tx2">
                    <a:lumMod val="75000"/>
                  </a:schemeClr>
                </a:solidFill>
                <a:latin typeface="Arial" pitchFamily="34" charset="0"/>
                <a:cs typeface="Arial" pitchFamily="34" charset="0"/>
              </a:rPr>
              <a:t>is an attempt to gain a view of the whole knowledge</a:t>
            </a:r>
            <a:r>
              <a:rPr lang="en-US" sz="2400" b="1" dirty="0">
                <a:solidFill>
                  <a:schemeClr val="tx2">
                    <a:lumMod val="75000"/>
                  </a:schemeClr>
                </a:solidFill>
                <a:latin typeface="Arial" pitchFamily="34" charset="0"/>
                <a:cs typeface="Arial" pitchFamily="34" charset="0"/>
              </a:rPr>
              <a:t>.</a:t>
            </a:r>
            <a:r>
              <a:rPr lang="en-US" sz="2400" dirty="0">
                <a:solidFill>
                  <a:schemeClr val="tx2">
                    <a:lumMod val="75000"/>
                  </a:schemeClr>
                </a:solidFill>
                <a:latin typeface="Arial" pitchFamily="34" charset="0"/>
                <a:cs typeface="Arial" pitchFamily="34" charset="0"/>
              </a:rPr>
              <a:t> </a:t>
            </a:r>
            <a:r>
              <a:rPr lang="en-US" sz="2400" dirty="0">
                <a:solidFill>
                  <a:schemeClr val="tx1"/>
                </a:solidFill>
                <a:latin typeface="Arial" pitchFamily="34" charset="0"/>
                <a:cs typeface="Arial" pitchFamily="34" charset="0"/>
              </a:rPr>
              <a:t>This standpoint emphasizes the completeness of knowledge as the ultimate goal of philosophy and defines philosophy as a broad synthesis of all types of knowledge</a:t>
            </a:r>
            <a:r>
              <a:rPr lang="en-US" sz="2400" dirty="0" smtClean="0">
                <a:solidFill>
                  <a:schemeClr val="tx1"/>
                </a:solidFill>
                <a:latin typeface="Arial" pitchFamily="34" charset="0"/>
                <a:cs typeface="Arial" pitchFamily="34" charset="0"/>
              </a:rPr>
              <a:t>.</a:t>
            </a:r>
          </a:p>
          <a:p>
            <a:pPr algn="just">
              <a:buFontTx/>
              <a:buChar char="-"/>
            </a:pPr>
            <a:r>
              <a:rPr lang="en-US" sz="2400" b="1" u="sng" dirty="0" smtClean="0">
                <a:solidFill>
                  <a:schemeClr val="tx2">
                    <a:lumMod val="75000"/>
                  </a:schemeClr>
                </a:solidFill>
                <a:latin typeface="Arial" pitchFamily="34" charset="0"/>
                <a:cs typeface="Arial" pitchFamily="34" charset="0"/>
              </a:rPr>
              <a:t>Philosophy is the logical analysis and the clarification of the meaning of words and concepts</a:t>
            </a:r>
            <a:r>
              <a:rPr lang="en-US" sz="2400" b="1" dirty="0" smtClean="0">
                <a:solidFill>
                  <a:schemeClr val="tx2">
                    <a:lumMod val="75000"/>
                  </a:schemeClr>
                </a:solidFill>
                <a:latin typeface="Arial" pitchFamily="34" charset="0"/>
                <a:cs typeface="Arial" pitchFamily="34" charset="0"/>
              </a:rPr>
              <a:t>.</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This definition follows the point of view of the logical </a:t>
            </a:r>
            <a:r>
              <a:rPr lang="en-US" sz="2400" dirty="0" err="1" smtClean="0">
                <a:solidFill>
                  <a:schemeClr val="tx1"/>
                </a:solidFill>
                <a:latin typeface="Arial" pitchFamily="34" charset="0"/>
                <a:cs typeface="Arial" pitchFamily="34" charset="0"/>
              </a:rPr>
              <a:t>positivIsts</a:t>
            </a:r>
            <a:r>
              <a:rPr lang="en-US" sz="2400" dirty="0" smtClean="0">
                <a:solidFill>
                  <a:schemeClr val="tx1"/>
                </a:solidFill>
                <a:latin typeface="Arial" pitchFamily="34" charset="0"/>
                <a:cs typeface="Arial" pitchFamily="34" charset="0"/>
              </a:rPr>
              <a:t> who consider words and their meanings as the proper field of philosophy rather than knowledge. According to them, to achieve knowledge is not the concern of philosophy, because it is the sciences which do so. Philosophy should attempt at clarifications of concepts and the meanings of </a:t>
            </a:r>
            <a:r>
              <a:rPr lang="en-US" sz="2400" dirty="0" err="1" smtClean="0">
                <a:solidFill>
                  <a:schemeClr val="tx1"/>
                </a:solidFill>
                <a:latin typeface="Arial" pitchFamily="34" charset="0"/>
                <a:cs typeface="Arial" pitchFamily="34" charset="0"/>
              </a:rPr>
              <a:t>words.3</a:t>
            </a:r>
            <a:endParaRPr lang="en-US" sz="2400" dirty="0" smtClean="0">
              <a:solidFill>
                <a:schemeClr val="tx1"/>
              </a:solidFill>
              <a:latin typeface="Arial" pitchFamily="34" charset="0"/>
              <a:cs typeface="Arial" pitchFamily="34" charset="0"/>
            </a:endParaRPr>
          </a:p>
          <a:p>
            <a:pPr algn="just">
              <a:buFontTx/>
              <a:buChar char="-"/>
            </a:pPr>
            <a:r>
              <a:rPr lang="en-US" sz="2400" b="1" u="sng" dirty="0" smtClean="0">
                <a:solidFill>
                  <a:schemeClr val="tx2">
                    <a:lumMod val="75000"/>
                  </a:schemeClr>
                </a:solidFill>
                <a:latin typeface="Arial" pitchFamily="34" charset="0"/>
                <a:cs typeface="Arial" pitchFamily="34" charset="0"/>
              </a:rPr>
              <a:t>Philosophy is a group of problems as well as the theories about the solutions of these problems</a:t>
            </a:r>
            <a:r>
              <a:rPr lang="en-US" sz="2400" b="1" dirty="0" smtClean="0">
                <a:solidFill>
                  <a:schemeClr val="tx2">
                    <a:lumMod val="75000"/>
                  </a:schemeClr>
                </a:solidFill>
                <a:latin typeface="Arial" pitchFamily="34" charset="0"/>
                <a:cs typeface="Arial" pitchFamily="34" charset="0"/>
              </a:rPr>
              <a:t>.</a:t>
            </a:r>
            <a:r>
              <a:rPr lang="en-US" sz="2400" dirty="0" smtClean="0">
                <a:solidFill>
                  <a:schemeClr val="tx2">
                    <a:lumMod val="75000"/>
                  </a:schemeClr>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This standpoint brings the issue of philosophical problems in the focus and lays emphasis on the philosophical systems which offer solutions to all such problems from their specific angle.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791200"/>
          </a:xfrm>
        </p:spPr>
        <p:txBody>
          <a:bodyPr>
            <a:normAutofit/>
          </a:bodyPr>
          <a:lstStyle/>
          <a:p>
            <a:pPr algn="l"/>
            <a:r>
              <a:rPr lang="en-US" sz="2400" b="1" dirty="0" smtClean="0">
                <a:solidFill>
                  <a:srgbClr val="002060"/>
                </a:solidFill>
                <a:latin typeface="Arial" pitchFamily="34" charset="0"/>
                <a:cs typeface="Arial" pitchFamily="34" charset="0"/>
              </a:rPr>
              <a:t>                     </a:t>
            </a:r>
            <a:r>
              <a:rPr lang="en-US" sz="2800" b="1" u="sng" dirty="0" smtClean="0">
                <a:solidFill>
                  <a:srgbClr val="002060"/>
                </a:solidFill>
                <a:latin typeface="Arial" pitchFamily="34" charset="0"/>
                <a:cs typeface="Arial" pitchFamily="34" charset="0"/>
              </a:rPr>
              <a:t>USES OF PHILOSOPHY</a:t>
            </a:r>
          </a:p>
          <a:p>
            <a:pPr marL="457200" indent="-457200" algn="just">
              <a:buAutoNum type="arabicPeriod"/>
            </a:pPr>
            <a:r>
              <a:rPr lang="en-US" sz="2200" b="1" dirty="0" smtClean="0">
                <a:solidFill>
                  <a:schemeClr val="tx1"/>
                </a:solidFill>
                <a:latin typeface="Arial" pitchFamily="34" charset="0"/>
                <a:cs typeface="Arial" pitchFamily="34" charset="0"/>
              </a:rPr>
              <a:t>Philosophy inculcates in us the habit of thinking.</a:t>
            </a:r>
          </a:p>
          <a:p>
            <a:pPr marL="457200" indent="-457200" algn="just">
              <a:buAutoNum type="arabicPeriod"/>
            </a:pPr>
            <a:r>
              <a:rPr lang="en-US" sz="2200" b="1" dirty="0" smtClean="0">
                <a:solidFill>
                  <a:schemeClr val="tx1"/>
                </a:solidFill>
                <a:latin typeface="Arial" pitchFamily="34" charset="0"/>
                <a:cs typeface="Arial" pitchFamily="34" charset="0"/>
              </a:rPr>
              <a:t>Philosophy yields new ideas.</a:t>
            </a:r>
          </a:p>
          <a:p>
            <a:pPr marL="457200" indent="-457200" algn="just">
              <a:buAutoNum type="arabicPeriod"/>
            </a:pPr>
            <a:r>
              <a:rPr lang="en-US" sz="2200" b="1" dirty="0" smtClean="0">
                <a:solidFill>
                  <a:schemeClr val="tx1"/>
                </a:solidFill>
                <a:latin typeface="Arial" pitchFamily="34" charset="0"/>
                <a:cs typeface="Arial" pitchFamily="34" charset="0"/>
              </a:rPr>
              <a:t>Philosophy makes us more decisive.</a:t>
            </a:r>
          </a:p>
          <a:p>
            <a:pPr marL="457200" indent="-457200" algn="just">
              <a:buAutoNum type="arabicPeriod"/>
            </a:pPr>
            <a:r>
              <a:rPr lang="en-US" sz="2200" b="1" dirty="0" smtClean="0">
                <a:solidFill>
                  <a:schemeClr val="tx1"/>
                </a:solidFill>
                <a:latin typeface="Arial" pitchFamily="34" charset="0"/>
                <a:cs typeface="Arial" pitchFamily="34" charset="0"/>
              </a:rPr>
              <a:t>Philosophy gives true freedom to man.</a:t>
            </a:r>
          </a:p>
          <a:p>
            <a:pPr marL="457200" indent="-457200" algn="just">
              <a:buAutoNum type="arabicPeriod"/>
            </a:pPr>
            <a:r>
              <a:rPr lang="en-US" sz="2200" b="1" dirty="0" smtClean="0">
                <a:solidFill>
                  <a:schemeClr val="tx1"/>
                </a:solidFill>
                <a:latin typeface="Arial" pitchFamily="34" charset="0"/>
                <a:cs typeface="Arial" pitchFamily="34" charset="0"/>
              </a:rPr>
              <a:t>Philosophy is an essential part of higher education.</a:t>
            </a:r>
          </a:p>
          <a:p>
            <a:pPr marL="457200" indent="-457200" algn="just">
              <a:buAutoNum type="arabicPeriod"/>
            </a:pPr>
            <a:r>
              <a:rPr lang="en-US" sz="2200" b="1" dirty="0" smtClean="0">
                <a:solidFill>
                  <a:schemeClr val="tx1"/>
                </a:solidFill>
                <a:latin typeface="Arial" pitchFamily="34" charset="0"/>
                <a:cs typeface="Arial" pitchFamily="34" charset="0"/>
              </a:rPr>
              <a:t>Philosophy is useful in the fields of sciences.</a:t>
            </a:r>
          </a:p>
          <a:p>
            <a:pPr marL="457200" indent="-457200" algn="just">
              <a:buAutoNum type="arabicPeriod"/>
            </a:pPr>
            <a:r>
              <a:rPr lang="en-US" sz="2200" b="1" dirty="0" smtClean="0">
                <a:solidFill>
                  <a:schemeClr val="tx1"/>
                </a:solidFill>
                <a:latin typeface="Arial" pitchFamily="34" charset="0"/>
                <a:cs typeface="Arial" pitchFamily="34" charset="0"/>
              </a:rPr>
              <a:t>Philosophy is useful in the field of morality.</a:t>
            </a:r>
          </a:p>
          <a:p>
            <a:pPr marL="457200" indent="-457200" algn="just">
              <a:buAutoNum type="arabicPeriod"/>
            </a:pPr>
            <a:r>
              <a:rPr lang="en-US" sz="2200" b="1" dirty="0" smtClean="0">
                <a:solidFill>
                  <a:schemeClr val="tx1"/>
                </a:solidFill>
                <a:latin typeface="Arial" pitchFamily="34" charset="0"/>
                <a:cs typeface="Arial" pitchFamily="34" charset="0"/>
              </a:rPr>
              <a:t>Philosophy is useful in the field of Art and Aesthetics.</a:t>
            </a:r>
          </a:p>
          <a:p>
            <a:pPr marL="457200" indent="-457200" algn="just">
              <a:buAutoNum type="arabicPeriod"/>
            </a:pPr>
            <a:r>
              <a:rPr lang="en-US" sz="2200" b="1" dirty="0" smtClean="0">
                <a:solidFill>
                  <a:schemeClr val="tx1"/>
                </a:solidFill>
                <a:latin typeface="Arial" pitchFamily="34" charset="0"/>
                <a:cs typeface="Arial" pitchFamily="34" charset="0"/>
              </a:rPr>
              <a:t>Philosophy is useful in the yield of politics.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u="sng" dirty="0" smtClean="0">
                <a:solidFill>
                  <a:srgbClr val="002060"/>
                </a:solidFill>
              </a:rPr>
              <a:t>The Four Noble Truths &amp; The Eightfold Path</a:t>
            </a:r>
            <a:r>
              <a:rPr lang="en-US" sz="3200" i="1" u="sng" dirty="0" smtClean="0">
                <a:solidFill>
                  <a:srgbClr val="002060"/>
                </a:solidFill>
              </a:rPr>
              <a:t/>
            </a:r>
            <a:br>
              <a:rPr lang="en-US" sz="3200" i="1" u="sng" dirty="0" smtClean="0">
                <a:solidFill>
                  <a:srgbClr val="002060"/>
                </a:solidFill>
              </a:rPr>
            </a:br>
            <a:endParaRPr lang="en-US" sz="3200" i="1" u="sng" dirty="0">
              <a:solidFill>
                <a:srgbClr val="002060"/>
              </a:solidFill>
            </a:endParaRPr>
          </a:p>
        </p:txBody>
      </p:sp>
      <p:sp>
        <p:nvSpPr>
          <p:cNvPr id="5" name="Rectangle 4"/>
          <p:cNvSpPr/>
          <p:nvPr/>
        </p:nvSpPr>
        <p:spPr>
          <a:xfrm>
            <a:off x="990600" y="2514600"/>
            <a:ext cx="6705600" cy="2677656"/>
          </a:xfrm>
          <a:prstGeom prst="rect">
            <a:avLst/>
          </a:prstGeom>
        </p:spPr>
        <p:txBody>
          <a:bodyPr wrap="square">
            <a:spAutoFit/>
          </a:bodyPr>
          <a:lstStyle/>
          <a:p>
            <a:r>
              <a:rPr lang="en-US" sz="2400" dirty="0" smtClean="0">
                <a:latin typeface="Arial" pitchFamily="34" charset="0"/>
                <a:cs typeface="Arial" pitchFamily="34" charset="0"/>
              </a:rPr>
              <a:t>The heart of Buddhist teaching is found in the Four Noble Truths. These truths are what Siddhartha Gautama became enlightened about when he became the "Buddha" or "enlightened one." These truths are shared by all the different groups, schools of thought and divisions within Buddhism.</a:t>
            </a:r>
          </a:p>
        </p:txBody>
      </p:sp>
      <p:sp>
        <p:nvSpPr>
          <p:cNvPr id="6" name="Subtitle 2"/>
          <p:cNvSpPr txBox="1">
            <a:spLocks/>
          </p:cNvSpPr>
          <p:nvPr/>
        </p:nvSpPr>
        <p:spPr>
          <a:xfrm>
            <a:off x="4572000" y="1066800"/>
            <a:ext cx="4267200" cy="990600"/>
          </a:xfrm>
          <a:prstGeom prst="rect">
            <a:avLst/>
          </a:prstGeom>
        </p:spPr>
        <p:txBody>
          <a:bodyPr vert="horz" lIns="91440" tIns="45720" rIns="91440" bIns="45720" rtlCol="0">
            <a:normAutofit/>
          </a:bodyPr>
          <a:lstStyle/>
          <a:p>
            <a:pPr lvl="0" algn="r">
              <a:spcBef>
                <a:spcPct val="20000"/>
              </a:spcBef>
            </a:pPr>
            <a:r>
              <a:rPr lang="en-US" sz="2200" b="1" dirty="0" smtClean="0"/>
              <a:t>Class : B.A.-I (2</a:t>
            </a:r>
            <a:r>
              <a:rPr lang="en-US" sz="2200" b="1" baseline="30000" dirty="0" smtClean="0"/>
              <a:t>nd</a:t>
            </a:r>
            <a:r>
              <a:rPr lang="en-US" sz="2200" b="1" dirty="0" smtClean="0"/>
              <a:t> Sem.)</a:t>
            </a:r>
          </a:p>
          <a:p>
            <a:pPr lvl="0" algn="r">
              <a:spcBef>
                <a:spcPct val="20000"/>
              </a:spcBef>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Period : </a:t>
            </a:r>
            <a:r>
              <a:rPr lang="en-US" sz="2200" b="1" dirty="0" smtClean="0"/>
              <a:t>4th</a:t>
            </a:r>
            <a:endParaRPr kumimoji="0" lang="en-US" sz="22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a:bodyPr>
          <a:lstStyle/>
          <a:p>
            <a:r>
              <a:rPr lang="en-US" sz="3200" b="1" dirty="0" smtClean="0">
                <a:solidFill>
                  <a:srgbClr val="002060"/>
                </a:solidFill>
              </a:rPr>
              <a:t>The Four Noble Truths</a:t>
            </a:r>
            <a:r>
              <a:rPr lang="en-US" sz="3200" dirty="0" smtClean="0">
                <a:solidFill>
                  <a:srgbClr val="002060"/>
                </a:solidFill>
              </a:rPr>
              <a:t> are:</a:t>
            </a:r>
            <a:br>
              <a:rPr lang="en-US" sz="3200" dirty="0" smtClean="0">
                <a:solidFill>
                  <a:srgbClr val="002060"/>
                </a:solidFill>
              </a:rPr>
            </a:br>
            <a:endParaRPr lang="en-US" sz="3200" dirty="0">
              <a:solidFill>
                <a:srgbClr val="002060"/>
              </a:solidFill>
            </a:endParaRPr>
          </a:p>
        </p:txBody>
      </p:sp>
      <p:sp>
        <p:nvSpPr>
          <p:cNvPr id="3" name="Content Placeholder 2"/>
          <p:cNvSpPr>
            <a:spLocks noGrp="1"/>
          </p:cNvSpPr>
          <p:nvPr>
            <p:ph idx="1"/>
          </p:nvPr>
        </p:nvSpPr>
        <p:spPr>
          <a:xfrm>
            <a:off x="533400" y="1295400"/>
            <a:ext cx="8229600" cy="4525963"/>
          </a:xfrm>
        </p:spPr>
        <p:txBody>
          <a:bodyPr>
            <a:normAutofit fontScale="85000" lnSpcReduction="20000"/>
          </a:bodyPr>
          <a:lstStyle/>
          <a:p>
            <a:pPr>
              <a:buNone/>
            </a:pPr>
            <a:r>
              <a:rPr lang="en-US" b="1" dirty="0" smtClean="0">
                <a:solidFill>
                  <a:schemeClr val="tx2">
                    <a:lumMod val="75000"/>
                  </a:schemeClr>
                </a:solidFill>
              </a:rPr>
              <a:t>1. </a:t>
            </a:r>
            <a:r>
              <a:rPr lang="en-US" b="1" u="sng" dirty="0" smtClean="0">
                <a:solidFill>
                  <a:schemeClr val="tx2">
                    <a:lumMod val="75000"/>
                  </a:schemeClr>
                </a:solidFill>
              </a:rPr>
              <a:t>The truth of suffering</a:t>
            </a:r>
            <a:r>
              <a:rPr lang="en-US" dirty="0" smtClean="0"/>
              <a:t> - life involves suffering or dissatisfaction. Even the most privileged lives involve suffering </a:t>
            </a:r>
            <a:r>
              <a:rPr lang="en-US" dirty="0" smtClean="0">
                <a:solidFill>
                  <a:schemeClr val="tx2">
                    <a:lumMod val="75000"/>
                  </a:schemeClr>
                </a:solidFill>
              </a:rPr>
              <a:t>or dissatisfaction of some sort.</a:t>
            </a:r>
          </a:p>
          <a:p>
            <a:pPr>
              <a:buNone/>
            </a:pPr>
            <a:r>
              <a:rPr lang="en-US" b="1" dirty="0" smtClean="0">
                <a:solidFill>
                  <a:schemeClr val="tx2">
                    <a:lumMod val="75000"/>
                  </a:schemeClr>
                </a:solidFill>
              </a:rPr>
              <a:t>2</a:t>
            </a:r>
            <a:r>
              <a:rPr lang="en-US" b="1" u="sng" dirty="0" smtClean="0">
                <a:solidFill>
                  <a:schemeClr val="tx2">
                    <a:lumMod val="75000"/>
                  </a:schemeClr>
                </a:solidFill>
              </a:rPr>
              <a:t>. The truth of desire</a:t>
            </a:r>
            <a:r>
              <a:rPr lang="en-US" dirty="0" smtClean="0"/>
              <a:t> - suffering is caused by desire, specifically </a:t>
            </a:r>
            <a:r>
              <a:rPr lang="en-US" dirty="0" smtClean="0">
                <a:solidFill>
                  <a:schemeClr val="tx2">
                    <a:lumMod val="75000"/>
                  </a:schemeClr>
                </a:solidFill>
              </a:rPr>
              <a:t>unenlightened desire</a:t>
            </a:r>
          </a:p>
          <a:p>
            <a:pPr>
              <a:buNone/>
            </a:pPr>
            <a:r>
              <a:rPr lang="en-US" b="1" dirty="0" smtClean="0">
                <a:solidFill>
                  <a:schemeClr val="tx2">
                    <a:lumMod val="75000"/>
                  </a:schemeClr>
                </a:solidFill>
              </a:rPr>
              <a:t>3. </a:t>
            </a:r>
            <a:r>
              <a:rPr lang="en-US" b="1" u="sng" dirty="0" smtClean="0">
                <a:solidFill>
                  <a:schemeClr val="tx2">
                    <a:lumMod val="75000"/>
                  </a:schemeClr>
                </a:solidFill>
              </a:rPr>
              <a:t>The truth of the cessation of desire</a:t>
            </a:r>
            <a:r>
              <a:rPr lang="en-US" dirty="0" smtClean="0"/>
              <a:t> - when unenlightened desire is ceased or eliminated from life, suffering ceases as well</a:t>
            </a:r>
          </a:p>
          <a:p>
            <a:pPr>
              <a:buNone/>
            </a:pPr>
            <a:r>
              <a:rPr lang="en-US" b="1" dirty="0" smtClean="0">
                <a:solidFill>
                  <a:schemeClr val="tx2">
                    <a:lumMod val="75000"/>
                  </a:schemeClr>
                </a:solidFill>
              </a:rPr>
              <a:t>4. </a:t>
            </a:r>
            <a:r>
              <a:rPr lang="en-US" b="1" u="sng" dirty="0" smtClean="0">
                <a:solidFill>
                  <a:schemeClr val="tx2">
                    <a:lumMod val="75000"/>
                  </a:schemeClr>
                </a:solidFill>
              </a:rPr>
              <a:t>The truth of the 8-fold path</a:t>
            </a:r>
            <a:r>
              <a:rPr lang="en-US" dirty="0" smtClean="0"/>
              <a:t> - desire is enlightened through right speech, right action, right livelihood, right effort, right mindfulness, right concentration, right understanding and right resolve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54763"/>
          </a:xfrm>
        </p:spPr>
        <p:txBody>
          <a:bodyPr>
            <a:normAutofit fontScale="47500" lnSpcReduction="20000"/>
          </a:bodyPr>
          <a:lstStyle/>
          <a:p>
            <a:pPr>
              <a:buNone/>
            </a:pPr>
            <a:r>
              <a:rPr lang="en-US" sz="4600" dirty="0" smtClean="0"/>
              <a:t>     The Four Noble Truths support the common characterization of the Buddha as a doctor or healer. He assesses the life's condition, makes a diagnosis, and provides a prescription for the cure. Life involves suffering, even for those who lead privileged lives. Bad things happen, people get sick, loved ones die, things don't go as planned, and so on.</a:t>
            </a:r>
          </a:p>
          <a:p>
            <a:pPr>
              <a:buNone/>
            </a:pPr>
            <a:r>
              <a:rPr lang="en-US" sz="4600" dirty="0" smtClean="0"/>
              <a:t>     </a:t>
            </a:r>
          </a:p>
          <a:p>
            <a:pPr>
              <a:buNone/>
            </a:pPr>
            <a:r>
              <a:rPr lang="en-US" sz="4600" dirty="0" smtClean="0"/>
              <a:t>     On closer inspection, the suffering we experience because of these things comes not so much from the things themselves, but from how we think about them and how we "desire" regarding them. Generally, we want them to be different from how they are, or to provide something they cannot provide. We want people to live forever - they won't. We want relationships to stay the same forever - they won't. We want our bodies to stay the way they were when we were at our best - they won't. We want everyone and everything we love to stay the same and live forever - they won't. Our ignorant, unenlightened desire drags us into these false cravings that can never be satisfied, so we suffer. </a:t>
            </a:r>
          </a:p>
          <a:p>
            <a:pPr>
              <a:buNone/>
            </a:pPr>
            <a:endParaRPr lang="en-US" sz="4600" dirty="0" smtClean="0"/>
          </a:p>
          <a:p>
            <a:pPr>
              <a:buNone/>
            </a:pPr>
            <a:r>
              <a:rPr lang="en-US" sz="4600" dirty="0" smtClean="0"/>
              <a:t>    The prescription, according to the Buddha, is to cease this ignorant craving - to enlighten our desires. And the way to do this is to embark upon the eightfold path.</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a:buNone/>
            </a:pPr>
            <a:r>
              <a:rPr lang="en-US" sz="2200" dirty="0" smtClean="0"/>
              <a:t>    The eightfold path comprises the essence of the Buddhist spiritual path. It includes proper skills and behaviors, proper mental states and conditions, and proper aspirations and intentions. In short, it is the complete ethical, meditative and spiritual life of Buddhism.</a:t>
            </a:r>
          </a:p>
          <a:p>
            <a:pPr>
              <a:buNone/>
            </a:pPr>
            <a:endParaRPr lang="en-US" sz="2200" dirty="0" smtClean="0"/>
          </a:p>
          <a:p>
            <a:pPr>
              <a:buNone/>
            </a:pPr>
            <a:r>
              <a:rPr lang="en-US" sz="2200" dirty="0" smtClean="0"/>
              <a:t>    The fact that the Four Noble Truths do not involve worshipping a deity or even revering the Buddha himself make them attractive to people from other religious traditions, as well as to people who are more secular or philosophical in their outlook. These truths and practices can be grafted onto those from other traditions fairly easily. Thus, we have people who call themselves "Zen Christians" or "Jew Boos" and who practice a blend of Buddhism with Christianity or Judaism.</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447800" y="381000"/>
            <a:ext cx="7010400" cy="685800"/>
          </a:xfrm>
          <a:prstGeom prst="rect">
            <a:avLst/>
          </a:prstGeom>
        </p:spPr>
        <p:txBody>
          <a:bodyPr vert="horz" lIns="91440" tIns="45720" rIns="91440" bIns="45720" rtlCol="0">
            <a:normAutofit/>
          </a:bodyPr>
          <a:lstStyle/>
          <a:p>
            <a:pPr lvl="0">
              <a:spcBef>
                <a:spcPct val="20000"/>
              </a:spcBef>
            </a:pPr>
            <a:r>
              <a:rPr lang="en-US" sz="3200" b="1" i="1" u="sng" dirty="0" smtClean="0">
                <a:solidFill>
                  <a:srgbClr val="002060"/>
                </a:solidFill>
              </a:rPr>
              <a:t>DEFINITION AND USES OF LOGIC</a:t>
            </a:r>
            <a:endParaRPr kumimoji="0" lang="en-US" sz="3200" b="1" i="1" u="sng" strike="noStrike" kern="1200" cap="none" spc="0" normalizeH="0" baseline="0" noProof="0" dirty="0" smtClean="0">
              <a:ln>
                <a:noFill/>
              </a:ln>
              <a:solidFill>
                <a:srgbClr val="002060"/>
              </a:solidFill>
              <a:effectLst/>
              <a:uLnTx/>
              <a:uFillTx/>
              <a:latin typeface="+mn-lt"/>
              <a:ea typeface="+mn-ea"/>
              <a:cs typeface="+mn-cs"/>
            </a:endParaRPr>
          </a:p>
        </p:txBody>
      </p:sp>
      <p:sp>
        <p:nvSpPr>
          <p:cNvPr id="6" name="Subtitle 2"/>
          <p:cNvSpPr txBox="1">
            <a:spLocks/>
          </p:cNvSpPr>
          <p:nvPr/>
        </p:nvSpPr>
        <p:spPr>
          <a:xfrm>
            <a:off x="4572000" y="990600"/>
            <a:ext cx="4267200" cy="762000"/>
          </a:xfrm>
          <a:prstGeom prst="rect">
            <a:avLst/>
          </a:prstGeom>
        </p:spPr>
        <p:txBody>
          <a:bodyPr vert="horz" lIns="91440" tIns="45720" rIns="91440" bIns="45720" rtlCol="0">
            <a:normAutofit/>
          </a:bodyPr>
          <a:lstStyle/>
          <a:p>
            <a:pPr lvl="0" algn="r">
              <a:spcBef>
                <a:spcPct val="20000"/>
              </a:spcBef>
            </a:pPr>
            <a:r>
              <a:rPr lang="en-US" sz="2000" b="1" dirty="0" smtClean="0">
                <a:solidFill>
                  <a:schemeClr val="tx2">
                    <a:lumMod val="75000"/>
                  </a:schemeClr>
                </a:solidFill>
              </a:rPr>
              <a:t>Class : B.A.-II (3rd Sem.)</a:t>
            </a:r>
          </a:p>
        </p:txBody>
      </p:sp>
      <p:sp>
        <p:nvSpPr>
          <p:cNvPr id="8" name="Subtitle 2"/>
          <p:cNvSpPr>
            <a:spLocks noGrp="1"/>
          </p:cNvSpPr>
          <p:nvPr>
            <p:ph type="subTitle" idx="1"/>
          </p:nvPr>
        </p:nvSpPr>
        <p:spPr>
          <a:xfrm>
            <a:off x="1219200" y="1828800"/>
            <a:ext cx="7543800" cy="4343400"/>
          </a:xfrm>
        </p:spPr>
        <p:txBody>
          <a:bodyPr>
            <a:normAutofit fontScale="92500" lnSpcReduction="20000"/>
          </a:bodyPr>
          <a:lstStyle/>
          <a:p>
            <a:pPr algn="l"/>
            <a:r>
              <a:rPr lang="en-US" sz="2400" b="1" u="sng" dirty="0" smtClean="0">
                <a:solidFill>
                  <a:srgbClr val="002060"/>
                </a:solidFill>
                <a:latin typeface="Arial" pitchFamily="34" charset="0"/>
                <a:cs typeface="Arial" pitchFamily="34" charset="0"/>
              </a:rPr>
              <a:t>INTRODUCTION</a:t>
            </a:r>
          </a:p>
          <a:p>
            <a:pPr algn="just"/>
            <a:r>
              <a:rPr lang="en-US" sz="2400" dirty="0" smtClean="0">
                <a:solidFill>
                  <a:schemeClr val="tx1"/>
                </a:solidFill>
                <a:latin typeface="Arial" pitchFamily="34" charset="0"/>
                <a:cs typeface="Arial" pitchFamily="34" charset="0"/>
              </a:rPr>
              <a:t>Logic is one of the most important branches of Philosophy. First of all it is necessary to take up the word “Logic” and explain its meaning. This word is derived from a Greek word “</a:t>
            </a:r>
            <a:r>
              <a:rPr lang="en-US" sz="2400" dirty="0" err="1" smtClean="0">
                <a:solidFill>
                  <a:schemeClr val="tx1"/>
                </a:solidFill>
                <a:latin typeface="Arial" pitchFamily="34" charset="0"/>
                <a:cs typeface="Arial" pitchFamily="34" charset="0"/>
              </a:rPr>
              <a:t>Logike</a:t>
            </a:r>
            <a:r>
              <a:rPr lang="en-US" sz="2400" dirty="0" smtClean="0">
                <a:solidFill>
                  <a:schemeClr val="tx1"/>
                </a:solidFill>
                <a:latin typeface="Arial" pitchFamily="34" charset="0"/>
                <a:cs typeface="Arial" pitchFamily="34" charset="0"/>
              </a:rPr>
              <a:t>” which is further connected with “Logos”. It is used in two senses- </a:t>
            </a:r>
          </a:p>
          <a:p>
            <a:pPr algn="just"/>
            <a:r>
              <a:rPr lang="en-US" sz="2400" dirty="0" smtClean="0">
                <a:solidFill>
                  <a:schemeClr val="tx1"/>
                </a:solidFill>
                <a:latin typeface="Arial" pitchFamily="34" charset="0"/>
                <a:cs typeface="Arial" pitchFamily="34" charset="0"/>
              </a:rPr>
              <a:t>(1) Thought   and (2) Word.</a:t>
            </a:r>
          </a:p>
          <a:p>
            <a:pPr algn="l"/>
            <a:r>
              <a:rPr lang="en-US" sz="2400" b="1" u="sng" dirty="0" smtClean="0">
                <a:solidFill>
                  <a:srgbClr val="002060"/>
                </a:solidFill>
                <a:latin typeface="Arial" pitchFamily="34" charset="0"/>
                <a:cs typeface="Arial" pitchFamily="34" charset="0"/>
              </a:rPr>
              <a:t>DEFINITION OF LOGIC</a:t>
            </a:r>
          </a:p>
          <a:p>
            <a:pPr algn="l"/>
            <a:r>
              <a:rPr lang="en-US" sz="2400" b="1" dirty="0" smtClean="0">
                <a:solidFill>
                  <a:schemeClr val="tx1"/>
                </a:solidFill>
                <a:latin typeface="Arial" pitchFamily="34" charset="0"/>
                <a:cs typeface="Arial" pitchFamily="34" charset="0"/>
              </a:rPr>
              <a:t>According to Thomson, </a:t>
            </a:r>
            <a:r>
              <a:rPr lang="en-US" sz="2400" dirty="0" smtClean="0">
                <a:solidFill>
                  <a:schemeClr val="tx1"/>
                </a:solidFill>
                <a:latin typeface="Arial" pitchFamily="34" charset="0"/>
                <a:cs typeface="Arial" pitchFamily="34" charset="0"/>
              </a:rPr>
              <a:t>“Logic is the science of la laws of thought.”</a:t>
            </a:r>
          </a:p>
          <a:p>
            <a:pPr algn="l"/>
            <a:r>
              <a:rPr lang="en-US" sz="2400" dirty="0" smtClean="0">
                <a:solidFill>
                  <a:schemeClr val="tx1"/>
                </a:solidFill>
                <a:latin typeface="Arial" pitchFamily="34" charset="0"/>
                <a:cs typeface="Arial" pitchFamily="34" charset="0"/>
              </a:rPr>
              <a:t>Aldrich says, “Logic is the art of reasoning.”</a:t>
            </a:r>
          </a:p>
          <a:p>
            <a:pPr algn="just"/>
            <a:r>
              <a:rPr lang="en-US" sz="2400" b="1" dirty="0" err="1" smtClean="0">
                <a:solidFill>
                  <a:schemeClr val="tx1"/>
                </a:solidFill>
                <a:latin typeface="Arial" pitchFamily="34" charset="0"/>
                <a:cs typeface="Arial" pitchFamily="34" charset="0"/>
              </a:rPr>
              <a:t>Whately</a:t>
            </a:r>
            <a:r>
              <a:rPr lang="en-US" sz="2400" b="1" dirty="0" smtClean="0">
                <a:solidFill>
                  <a:schemeClr val="tx1"/>
                </a:solidFill>
                <a:latin typeface="Arial" pitchFamily="34" charset="0"/>
                <a:cs typeface="Arial" pitchFamily="34" charset="0"/>
              </a:rPr>
              <a:t> defines, </a:t>
            </a:r>
            <a:r>
              <a:rPr lang="en-US" sz="2400" dirty="0" smtClean="0">
                <a:solidFill>
                  <a:schemeClr val="tx1"/>
                </a:solidFill>
                <a:latin typeface="Arial" pitchFamily="34" charset="0"/>
                <a:cs typeface="Arial" pitchFamily="34" charset="0"/>
              </a:rPr>
              <a:t>“Logic as the science and art of reasoning.”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fontScale="92500" lnSpcReduction="20000"/>
          </a:bodyPr>
          <a:lstStyle/>
          <a:p>
            <a:pPr algn="just"/>
            <a:r>
              <a:rPr lang="en-US" sz="2400" dirty="0" smtClean="0">
                <a:solidFill>
                  <a:schemeClr val="tx1"/>
                </a:solidFill>
                <a:latin typeface="Arial" pitchFamily="34" charset="0"/>
                <a:cs typeface="Arial" pitchFamily="34" charset="0"/>
              </a:rPr>
              <a:t>Logic is a normative science of the laws of valid thought. We are able to explain the meanings of the various words used there in, these words are –</a:t>
            </a:r>
          </a:p>
          <a:p>
            <a:pPr marL="457200" indent="-457200" algn="just">
              <a:buAutoNum type="arabicParenBoth"/>
            </a:pPr>
            <a:r>
              <a:rPr lang="en-US" sz="2400" dirty="0" smtClean="0">
                <a:solidFill>
                  <a:schemeClr val="tx1"/>
                </a:solidFill>
                <a:latin typeface="Arial" pitchFamily="34" charset="0"/>
                <a:cs typeface="Arial" pitchFamily="34" charset="0"/>
              </a:rPr>
              <a:t>Science (2) Normative Science (3) Laws</a:t>
            </a:r>
          </a:p>
          <a:p>
            <a:pPr marL="457200" indent="-457200" algn="just"/>
            <a:r>
              <a:rPr lang="en-US" sz="2400" dirty="0" smtClean="0">
                <a:solidFill>
                  <a:schemeClr val="tx1"/>
                </a:solidFill>
                <a:latin typeface="Arial" pitchFamily="34" charset="0"/>
                <a:cs typeface="Arial" pitchFamily="34" charset="0"/>
              </a:rPr>
              <a:t>(4) Validity (5) Thought</a:t>
            </a:r>
          </a:p>
          <a:p>
            <a:pPr algn="l"/>
            <a:endParaRPr lang="en-US" sz="2400" b="1" dirty="0" smtClean="0">
              <a:solidFill>
                <a:srgbClr val="002060"/>
              </a:solidFill>
              <a:latin typeface="Arial" pitchFamily="34" charset="0"/>
              <a:cs typeface="Arial" pitchFamily="34" charset="0"/>
            </a:endParaRPr>
          </a:p>
          <a:p>
            <a:pPr algn="l"/>
            <a:r>
              <a:rPr lang="en-US" sz="2400" b="1" dirty="0" smtClean="0">
                <a:solidFill>
                  <a:srgbClr val="002060"/>
                </a:solidFill>
                <a:latin typeface="Arial" pitchFamily="34" charset="0"/>
                <a:cs typeface="Arial" pitchFamily="34" charset="0"/>
              </a:rPr>
              <a:t>(1)	SCIENCE</a:t>
            </a:r>
          </a:p>
          <a:p>
            <a:pPr algn="just"/>
            <a:r>
              <a:rPr lang="en-US" sz="2400" dirty="0" smtClean="0">
                <a:solidFill>
                  <a:schemeClr val="tx1"/>
                </a:solidFill>
                <a:latin typeface="Arial" pitchFamily="34" charset="0"/>
                <a:cs typeface="Arial" pitchFamily="34" charset="0"/>
              </a:rPr>
              <a:t>	Logic is a science, but we must know the exact meaning of this word “</a:t>
            </a:r>
            <a:r>
              <a:rPr lang="en-US" sz="2400" dirty="0" err="1" smtClean="0">
                <a:solidFill>
                  <a:schemeClr val="tx1"/>
                </a:solidFill>
                <a:latin typeface="Arial" pitchFamily="34" charset="0"/>
                <a:cs typeface="Arial" pitchFamily="34" charset="0"/>
              </a:rPr>
              <a:t>sicence</a:t>
            </a:r>
            <a:r>
              <a:rPr lang="en-US" sz="2400" dirty="0" smtClean="0">
                <a:solidFill>
                  <a:schemeClr val="tx1"/>
                </a:solidFill>
                <a:latin typeface="Arial" pitchFamily="34" charset="0"/>
                <a:cs typeface="Arial" pitchFamily="34" charset="0"/>
              </a:rPr>
              <a:t>” in first instance and secondly it must also be cleared as to why logic is called a science.</a:t>
            </a:r>
            <a:r>
              <a:rPr lang="en-US" sz="2400" dirty="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Therefore, science means knowledge.</a:t>
            </a:r>
          </a:p>
          <a:p>
            <a:pPr marL="514350" indent="-514350" algn="just">
              <a:buAutoNum type="romanLcParenBoth"/>
            </a:pPr>
            <a:r>
              <a:rPr lang="en-US" sz="2400" dirty="0" smtClean="0">
                <a:solidFill>
                  <a:schemeClr val="tx1"/>
                </a:solidFill>
                <a:latin typeface="Arial" pitchFamily="34" charset="0"/>
                <a:cs typeface="Arial" pitchFamily="34" charset="0"/>
              </a:rPr>
              <a:t>Science is a systematic knowledge about a special subject-matter.</a:t>
            </a:r>
          </a:p>
          <a:p>
            <a:pPr marL="514350" indent="-514350" algn="just">
              <a:buAutoNum type="romanLcParenBoth"/>
            </a:pPr>
            <a:r>
              <a:rPr lang="en-US" sz="2400" dirty="0" smtClean="0">
                <a:solidFill>
                  <a:schemeClr val="tx1"/>
                </a:solidFill>
                <a:latin typeface="Arial" pitchFamily="34" charset="0"/>
                <a:cs typeface="Arial" pitchFamily="34" charset="0"/>
              </a:rPr>
              <a:t>Science is methodical and classified knowledge.</a:t>
            </a:r>
          </a:p>
          <a:p>
            <a:pPr marL="514350" indent="-514350" algn="just">
              <a:buAutoNum type="romanLcParenBoth"/>
            </a:pPr>
            <a:r>
              <a:rPr lang="en-US" sz="2400" dirty="0" smtClean="0">
                <a:solidFill>
                  <a:schemeClr val="tx1"/>
                </a:solidFill>
                <a:latin typeface="Arial" pitchFamily="34" charset="0"/>
                <a:cs typeface="Arial" pitchFamily="34" charset="0"/>
              </a:rPr>
              <a:t>Science is proved knowledge.</a:t>
            </a:r>
          </a:p>
          <a:p>
            <a:pPr marL="514350" indent="-514350" algn="just"/>
            <a:endParaRPr lang="en-US" sz="2400" dirty="0" smtClean="0">
              <a:solidFill>
                <a:schemeClr val="tx1"/>
              </a:solidFill>
              <a:latin typeface="Arial" pitchFamily="34" charset="0"/>
              <a:cs typeface="Arial" pitchFamily="34" charset="0"/>
            </a:endParaRPr>
          </a:p>
          <a:p>
            <a:pPr marL="514350" indent="-514350" algn="just"/>
            <a:r>
              <a:rPr lang="en-US" sz="2400" dirty="0" smtClean="0">
                <a:solidFill>
                  <a:schemeClr val="tx1"/>
                </a:solidFill>
                <a:latin typeface="Arial" pitchFamily="34" charset="0"/>
                <a:cs typeface="Arial" pitchFamily="34" charset="0"/>
              </a:rPr>
              <a:t>All sciences can be further divided into three categories-</a:t>
            </a:r>
          </a:p>
          <a:p>
            <a:pPr marL="514350" indent="-514350" algn="just"/>
            <a:r>
              <a:rPr lang="en-US" sz="2400" dirty="0" smtClean="0">
                <a:solidFill>
                  <a:schemeClr val="tx1"/>
                </a:solidFill>
                <a:latin typeface="Arial" pitchFamily="34" charset="0"/>
                <a:cs typeface="Arial" pitchFamily="34" charset="0"/>
              </a:rPr>
              <a:t>Physical Sciences, Biological Sciences &amp; Human Sciences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fontScale="92500" lnSpcReduction="20000"/>
          </a:bodyPr>
          <a:lstStyle/>
          <a:p>
            <a:pPr algn="l"/>
            <a:r>
              <a:rPr lang="en-US" sz="2400" b="1" dirty="0" smtClean="0">
                <a:solidFill>
                  <a:srgbClr val="002060"/>
                </a:solidFill>
                <a:latin typeface="Arial" pitchFamily="34" charset="0"/>
                <a:cs typeface="Arial" pitchFamily="34" charset="0"/>
              </a:rPr>
              <a:t>(2)	NORMATIVE SCIENCE</a:t>
            </a:r>
          </a:p>
          <a:p>
            <a:pPr algn="just"/>
            <a:r>
              <a:rPr lang="en-US" sz="2400" dirty="0" smtClean="0">
                <a:solidFill>
                  <a:schemeClr val="tx1"/>
                </a:solidFill>
                <a:latin typeface="Arial" pitchFamily="34" charset="0"/>
                <a:cs typeface="Arial" pitchFamily="34" charset="0"/>
              </a:rPr>
              <a:t>	On the basis of another consideration, all sciences can be divided into two kinds –</a:t>
            </a:r>
          </a:p>
          <a:p>
            <a:pPr algn="just"/>
            <a:r>
              <a:rPr lang="en-US" sz="2400" dirty="0" smtClean="0">
                <a:solidFill>
                  <a:schemeClr val="tx1"/>
                </a:solidFill>
                <a:latin typeface="Arial" pitchFamily="34" charset="0"/>
                <a:cs typeface="Arial" pitchFamily="34" charset="0"/>
              </a:rPr>
              <a:t>(a) Natural Sciences (b) Normative Sciences</a:t>
            </a: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Natural Sciences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All those sciences which describe the events of nature as such, are called natural sciences. They are based on facts. For example, Botany, Zoology and Psychology and Natural Sciences.</a:t>
            </a: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Normative Sciences </a:t>
            </a:r>
            <a:r>
              <a:rPr lang="en-US" sz="2400" b="1" dirty="0" smtClean="0">
                <a:solidFill>
                  <a:schemeClr val="tx1"/>
                </a:solidFill>
                <a:latin typeface="Arial" pitchFamily="34" charset="0"/>
                <a:cs typeface="Arial" pitchFamily="34" charset="0"/>
              </a:rPr>
              <a:t>:</a:t>
            </a:r>
            <a:r>
              <a:rPr lang="en-US" sz="2400" dirty="0" smtClean="0">
                <a:solidFill>
                  <a:schemeClr val="tx1"/>
                </a:solidFill>
                <a:latin typeface="Arial" pitchFamily="34" charset="0"/>
                <a:cs typeface="Arial" pitchFamily="34" charset="0"/>
              </a:rPr>
              <a:t> All those sciences which judge things according to a standard, are normative sciences. Natural sciences are concerned with “What is” while normative sciences are concerned with “What should be”. </a:t>
            </a:r>
          </a:p>
          <a:p>
            <a:pPr marL="514350" indent="-514350" algn="just"/>
            <a:r>
              <a:rPr lang="en-US" sz="2400" dirty="0" smtClean="0">
                <a:solidFill>
                  <a:schemeClr val="tx1"/>
                </a:solidFill>
                <a:latin typeface="Arial" pitchFamily="34" charset="0"/>
                <a:cs typeface="Arial" pitchFamily="34" charset="0"/>
              </a:rPr>
              <a:t>There are many normative sciences, but below mentioned three out of them are Logic, Aesthetic and Ethics</a:t>
            </a:r>
          </a:p>
          <a:p>
            <a:pPr marL="514350" indent="-514350" algn="just">
              <a:buAutoNum type="romanLcParenBoth"/>
            </a:pPr>
            <a:r>
              <a:rPr lang="en-US" sz="2400" dirty="0" smtClean="0">
                <a:solidFill>
                  <a:schemeClr val="tx1"/>
                </a:solidFill>
                <a:latin typeface="Arial" pitchFamily="34" charset="0"/>
                <a:cs typeface="Arial" pitchFamily="34" charset="0"/>
              </a:rPr>
              <a:t>Logic. Its standard is truth.</a:t>
            </a:r>
          </a:p>
          <a:p>
            <a:pPr marL="514350" indent="-514350" algn="just">
              <a:buAutoNum type="romanLcParenBoth"/>
            </a:pPr>
            <a:r>
              <a:rPr lang="en-US" sz="2400" dirty="0" smtClean="0">
                <a:solidFill>
                  <a:schemeClr val="tx1"/>
                </a:solidFill>
                <a:latin typeface="Arial" pitchFamily="34" charset="0"/>
                <a:cs typeface="Arial" pitchFamily="34" charset="0"/>
              </a:rPr>
              <a:t>Aesthetics. Beauty is its standard. </a:t>
            </a:r>
          </a:p>
          <a:p>
            <a:pPr marL="514350" indent="-514350" algn="just">
              <a:buAutoNum type="romanLcParenBoth"/>
            </a:pPr>
            <a:r>
              <a:rPr lang="en-US" sz="2400" dirty="0" smtClean="0">
                <a:solidFill>
                  <a:schemeClr val="tx1"/>
                </a:solidFill>
                <a:latin typeface="Arial" pitchFamily="34" charset="0"/>
                <a:cs typeface="Arial" pitchFamily="34" charset="0"/>
              </a:rPr>
              <a:t>Ethics. Its norm is goodness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fontScale="92500"/>
          </a:bodyPr>
          <a:lstStyle/>
          <a:p>
            <a:pPr algn="l"/>
            <a:r>
              <a:rPr lang="en-US" sz="2400" b="1" dirty="0" smtClean="0">
                <a:solidFill>
                  <a:srgbClr val="002060"/>
                </a:solidFill>
                <a:latin typeface="Arial" pitchFamily="34" charset="0"/>
                <a:cs typeface="Arial" pitchFamily="34" charset="0"/>
              </a:rPr>
              <a:t>(3)	LAWS</a:t>
            </a:r>
          </a:p>
          <a:p>
            <a:pPr algn="just"/>
            <a:r>
              <a:rPr lang="en-US" sz="2400" dirty="0" smtClean="0">
                <a:solidFill>
                  <a:schemeClr val="tx1"/>
                </a:solidFill>
                <a:latin typeface="Arial" pitchFamily="34" charset="0"/>
                <a:cs typeface="Arial" pitchFamily="34" charset="0"/>
              </a:rPr>
              <a:t>	Logic studies the laws of truth of thoughts. The following three types of laws operate in the three main fields- </a:t>
            </a:r>
          </a:p>
          <a:p>
            <a:pPr algn="just"/>
            <a:r>
              <a:rPr lang="en-US" sz="2400" dirty="0" smtClean="0">
                <a:solidFill>
                  <a:schemeClr val="tx1"/>
                </a:solidFill>
                <a:latin typeface="Arial" pitchFamily="34" charset="0"/>
                <a:cs typeface="Arial" pitchFamily="34" charset="0"/>
              </a:rPr>
              <a:t>(a) Natural Laws (b) Political Laws (c)  Normative Laws</a:t>
            </a: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Natural Laws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A natural laws is the statement of the uniformity of natural events. For example, the laws of Gravitation in applicable on all things in </a:t>
            </a: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Political Laws </a:t>
            </a:r>
            <a:r>
              <a:rPr lang="en-US" sz="2400" b="1" dirty="0" smtClean="0">
                <a:solidFill>
                  <a:schemeClr val="tx1"/>
                </a:solidFill>
                <a:latin typeface="Arial" pitchFamily="34" charset="0"/>
                <a:cs typeface="Arial" pitchFamily="34" charset="0"/>
              </a:rPr>
              <a:t>:</a:t>
            </a:r>
            <a:r>
              <a:rPr lang="en-US" sz="2400" dirty="0" smtClean="0">
                <a:solidFill>
                  <a:schemeClr val="tx1"/>
                </a:solidFill>
                <a:latin typeface="Arial" pitchFamily="34" charset="0"/>
                <a:cs typeface="Arial" pitchFamily="34" charset="0"/>
              </a:rPr>
              <a:t> A political law is an order</a:t>
            </a:r>
          </a:p>
          <a:p>
            <a:pPr marL="514350" indent="-514350" algn="just"/>
            <a:r>
              <a:rPr lang="en-US" sz="2400" dirty="0" smtClean="0">
                <a:solidFill>
                  <a:schemeClr val="tx1"/>
                </a:solidFill>
                <a:latin typeface="Arial" pitchFamily="34" charset="0"/>
                <a:cs typeface="Arial" pitchFamily="34" charset="0"/>
              </a:rPr>
              <a:t>There are many normative sciences, but below mentioned three out of them are Logic, Aesthetic and Ethics</a:t>
            </a:r>
          </a:p>
          <a:p>
            <a:pPr marL="514350" indent="-514350" algn="just">
              <a:buAutoNum type="romanLcParenBoth"/>
            </a:pPr>
            <a:r>
              <a:rPr lang="en-US" sz="2400" dirty="0" smtClean="0">
                <a:solidFill>
                  <a:schemeClr val="tx1"/>
                </a:solidFill>
                <a:latin typeface="Arial" pitchFamily="34" charset="0"/>
                <a:cs typeface="Arial" pitchFamily="34" charset="0"/>
              </a:rPr>
              <a:t>Logic. Its standard is truth.</a:t>
            </a:r>
          </a:p>
          <a:p>
            <a:pPr marL="514350" indent="-514350" algn="just">
              <a:buAutoNum type="romanLcParenBoth"/>
            </a:pPr>
            <a:r>
              <a:rPr lang="en-US" sz="2400" dirty="0" smtClean="0">
                <a:solidFill>
                  <a:schemeClr val="tx1"/>
                </a:solidFill>
                <a:latin typeface="Arial" pitchFamily="34" charset="0"/>
                <a:cs typeface="Arial" pitchFamily="34" charset="0"/>
              </a:rPr>
              <a:t>Aesthetics. Beauty is its standard. </a:t>
            </a:r>
          </a:p>
          <a:p>
            <a:pPr marL="514350" indent="-514350" algn="just">
              <a:buAutoNum type="romanLcParenBoth"/>
            </a:pPr>
            <a:r>
              <a:rPr lang="en-US" sz="2400" dirty="0" smtClean="0">
                <a:solidFill>
                  <a:schemeClr val="tx1"/>
                </a:solidFill>
                <a:latin typeface="Arial" pitchFamily="34" charset="0"/>
                <a:cs typeface="Arial" pitchFamily="34" charset="0"/>
              </a:rPr>
              <a:t>Ethics. Its norm is goodness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fontScale="92500"/>
          </a:bodyPr>
          <a:lstStyle/>
          <a:p>
            <a:pPr algn="l"/>
            <a:r>
              <a:rPr lang="en-US" sz="2400" b="1" dirty="0" smtClean="0">
                <a:solidFill>
                  <a:srgbClr val="002060"/>
                </a:solidFill>
                <a:latin typeface="Arial" pitchFamily="34" charset="0"/>
                <a:cs typeface="Arial" pitchFamily="34" charset="0"/>
              </a:rPr>
              <a:t>(3)	LAWS</a:t>
            </a:r>
          </a:p>
          <a:p>
            <a:pPr algn="just"/>
            <a:r>
              <a:rPr lang="en-US" sz="2400" dirty="0" smtClean="0">
                <a:solidFill>
                  <a:schemeClr val="tx1"/>
                </a:solidFill>
                <a:latin typeface="Arial" pitchFamily="34" charset="0"/>
                <a:cs typeface="Arial" pitchFamily="34" charset="0"/>
              </a:rPr>
              <a:t>	Logic studies the laws of truth of thoughts. The following three types of laws operate in the three main fields- </a:t>
            </a:r>
          </a:p>
          <a:p>
            <a:pPr marL="457200" indent="-457200" algn="just">
              <a:buAutoNum type="alphaLcParenBoth"/>
            </a:pPr>
            <a:r>
              <a:rPr lang="en-US" sz="2400" dirty="0" smtClean="0">
                <a:solidFill>
                  <a:schemeClr val="tx1"/>
                </a:solidFill>
                <a:latin typeface="Arial" pitchFamily="34" charset="0"/>
                <a:cs typeface="Arial" pitchFamily="34" charset="0"/>
              </a:rPr>
              <a:t>Natural Laws </a:t>
            </a:r>
          </a:p>
          <a:p>
            <a:pPr marL="457200" indent="-457200" algn="just">
              <a:buAutoNum type="alphaLcParenBoth"/>
            </a:pPr>
            <a:r>
              <a:rPr lang="en-US" sz="2400" dirty="0" smtClean="0">
                <a:solidFill>
                  <a:schemeClr val="tx1"/>
                </a:solidFill>
                <a:latin typeface="Arial" pitchFamily="34" charset="0"/>
                <a:cs typeface="Arial" pitchFamily="34" charset="0"/>
              </a:rPr>
              <a:t>Political Laws </a:t>
            </a:r>
          </a:p>
          <a:p>
            <a:pPr marL="457200" indent="-457200" algn="just">
              <a:buAutoNum type="alphaLcParenBoth"/>
            </a:pPr>
            <a:r>
              <a:rPr lang="en-US" sz="2400" dirty="0" smtClean="0">
                <a:solidFill>
                  <a:schemeClr val="tx1"/>
                </a:solidFill>
                <a:latin typeface="Arial" pitchFamily="34" charset="0"/>
                <a:cs typeface="Arial" pitchFamily="34" charset="0"/>
              </a:rPr>
              <a:t>Normative Laws</a:t>
            </a:r>
          </a:p>
          <a:p>
            <a:pPr marL="514350" indent="-514350" algn="just"/>
            <a:r>
              <a:rPr lang="en-US" sz="2400" b="1" dirty="0" smtClean="0">
                <a:solidFill>
                  <a:schemeClr val="tx2">
                    <a:lumMod val="75000"/>
                  </a:schemeClr>
                </a:solidFill>
                <a:latin typeface="Arial" pitchFamily="34" charset="0"/>
                <a:cs typeface="Arial" pitchFamily="34" charset="0"/>
              </a:rPr>
              <a:t>(a)</a:t>
            </a:r>
            <a:r>
              <a:rPr lang="en-US" sz="2400" b="1" dirty="0" smtClean="0">
                <a:solidFill>
                  <a:schemeClr val="tx1"/>
                </a:solidFill>
                <a:latin typeface="Arial" pitchFamily="34" charset="0"/>
                <a:cs typeface="Arial" pitchFamily="34" charset="0"/>
              </a:rPr>
              <a:t>	</a:t>
            </a:r>
            <a:r>
              <a:rPr lang="en-US" sz="2400" b="1" dirty="0" smtClean="0">
                <a:solidFill>
                  <a:schemeClr val="tx2">
                    <a:lumMod val="75000"/>
                  </a:schemeClr>
                </a:solidFill>
                <a:latin typeface="Arial" pitchFamily="34" charset="0"/>
                <a:cs typeface="Arial" pitchFamily="34" charset="0"/>
              </a:rPr>
              <a:t>Natural Laws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A natural laws is the statement of the uniformity of natural events. For example, the laws of Gravitation in applicable on all things in the universe, on the Earth, on the Moon etc. </a:t>
            </a:r>
          </a:p>
          <a:p>
            <a:pPr marL="514350" indent="-514350" algn="just"/>
            <a:r>
              <a:rPr lang="en-US" sz="2400" b="1" dirty="0" smtClean="0">
                <a:solidFill>
                  <a:schemeClr val="tx2">
                    <a:lumMod val="75000"/>
                  </a:schemeClr>
                </a:solidFill>
                <a:latin typeface="Arial" pitchFamily="34" charset="0"/>
                <a:cs typeface="Arial" pitchFamily="34" charset="0"/>
              </a:rPr>
              <a:t>(b)</a:t>
            </a:r>
            <a:r>
              <a:rPr lang="en-US" sz="2400" b="1" dirty="0" smtClean="0">
                <a:solidFill>
                  <a:schemeClr val="tx1"/>
                </a:solidFill>
                <a:latin typeface="Arial" pitchFamily="34" charset="0"/>
                <a:cs typeface="Arial" pitchFamily="34" charset="0"/>
              </a:rPr>
              <a:t>	</a:t>
            </a:r>
            <a:r>
              <a:rPr lang="en-US" sz="2400" b="1" dirty="0" smtClean="0">
                <a:solidFill>
                  <a:schemeClr val="tx2">
                    <a:lumMod val="75000"/>
                  </a:schemeClr>
                </a:solidFill>
                <a:latin typeface="Arial" pitchFamily="34" charset="0"/>
                <a:cs typeface="Arial" pitchFamily="34" charset="0"/>
              </a:rPr>
              <a:t>Political Laws </a:t>
            </a:r>
            <a:r>
              <a:rPr lang="en-US" sz="2400" b="1" dirty="0" smtClean="0">
                <a:solidFill>
                  <a:schemeClr val="tx1"/>
                </a:solidFill>
                <a:latin typeface="Arial" pitchFamily="34" charset="0"/>
                <a:cs typeface="Arial" pitchFamily="34" charset="0"/>
              </a:rPr>
              <a:t>:</a:t>
            </a:r>
            <a:r>
              <a:rPr lang="en-US" sz="2400" dirty="0" smtClean="0">
                <a:solidFill>
                  <a:schemeClr val="tx1"/>
                </a:solidFill>
                <a:latin typeface="Arial" pitchFamily="34" charset="0"/>
                <a:cs typeface="Arial" pitchFamily="34" charset="0"/>
              </a:rPr>
              <a:t> A political law is an order from a parliament, king or a dictator to regulate the affairs of a society for its welfare. Political laws are of the nature of an order, therefore, their nature can be expressed as “Must” – a particular action must be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fontScale="85000" lnSpcReduction="10000"/>
          </a:bodyPr>
          <a:lstStyle/>
          <a:p>
            <a:pPr marL="514350" indent="-514350" algn="just">
              <a:buAutoNum type="alphaLcParenBoth" startAt="3"/>
            </a:pPr>
            <a:r>
              <a:rPr lang="en-US" sz="2400" b="1" dirty="0" smtClean="0">
                <a:solidFill>
                  <a:schemeClr val="tx2">
                    <a:lumMod val="75000"/>
                  </a:schemeClr>
                </a:solidFill>
                <a:latin typeface="Arial" pitchFamily="34" charset="0"/>
                <a:cs typeface="Arial" pitchFamily="34" charset="0"/>
              </a:rPr>
              <a:t>Normative Laws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The laws which are imposed for the </a:t>
            </a:r>
            <a:r>
              <a:rPr lang="en-US" sz="2400" dirty="0" err="1" smtClean="0">
                <a:solidFill>
                  <a:schemeClr val="tx1"/>
                </a:solidFill>
                <a:latin typeface="Arial" pitchFamily="34" charset="0"/>
                <a:cs typeface="Arial" pitchFamily="34" charset="0"/>
              </a:rPr>
              <a:t>realisation</a:t>
            </a:r>
            <a:r>
              <a:rPr lang="en-US" sz="2400" dirty="0" smtClean="0">
                <a:solidFill>
                  <a:schemeClr val="tx1"/>
                </a:solidFill>
                <a:latin typeface="Arial" pitchFamily="34" charset="0"/>
                <a:cs typeface="Arial" pitchFamily="34" charset="0"/>
              </a:rPr>
              <a:t> of some ideal, are known as normative laws. </a:t>
            </a:r>
          </a:p>
          <a:p>
            <a:pPr marL="514350" indent="-514350" algn="just"/>
            <a:endParaRPr lang="en-US" sz="2400" dirty="0" smtClean="0">
              <a:solidFill>
                <a:schemeClr val="tx1"/>
              </a:solidFill>
              <a:latin typeface="Arial" pitchFamily="34" charset="0"/>
              <a:cs typeface="Arial" pitchFamily="34" charset="0"/>
            </a:endParaRPr>
          </a:p>
          <a:p>
            <a:pPr marL="514350" indent="-514350" algn="just"/>
            <a:r>
              <a:rPr lang="en-US" sz="2400" b="1" dirty="0" smtClean="0">
                <a:solidFill>
                  <a:schemeClr val="tx2"/>
                </a:solidFill>
                <a:latin typeface="Arial" pitchFamily="34" charset="0"/>
                <a:cs typeface="Arial" pitchFamily="34" charset="0"/>
              </a:rPr>
              <a:t>4.	VALIDITY : </a:t>
            </a:r>
          </a:p>
          <a:p>
            <a:pPr marL="514350" indent="-514350" algn="just"/>
            <a:r>
              <a:rPr lang="en-US" sz="2400" b="1" dirty="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The meaning of “valid” is true or correct. How can we judge what is valid or what is invalid ?</a:t>
            </a:r>
            <a:endParaRPr lang="en-US" sz="2400" b="1" dirty="0" smtClean="0">
              <a:solidFill>
                <a:schemeClr val="tx1"/>
              </a:solidFill>
              <a:latin typeface="Arial" pitchFamily="34" charset="0"/>
              <a:cs typeface="Arial" pitchFamily="34" charset="0"/>
            </a:endParaRP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The Principle of self-contradiction.</a:t>
            </a: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Principle of consistency with facts.</a:t>
            </a:r>
          </a:p>
          <a:p>
            <a:pPr marL="514350" indent="-514350" algn="just"/>
            <a:endParaRPr lang="en-US" sz="2400" b="1" dirty="0">
              <a:solidFill>
                <a:schemeClr val="tx1"/>
              </a:solidFill>
              <a:latin typeface="Arial" pitchFamily="34" charset="0"/>
              <a:cs typeface="Arial" pitchFamily="34" charset="0"/>
            </a:endParaRPr>
          </a:p>
          <a:p>
            <a:pPr marL="514350" indent="-514350" algn="just"/>
            <a:r>
              <a:rPr lang="en-US" sz="2400" b="1" dirty="0" smtClean="0">
                <a:solidFill>
                  <a:schemeClr val="tx2"/>
                </a:solidFill>
                <a:latin typeface="Arial" pitchFamily="34" charset="0"/>
                <a:cs typeface="Arial" pitchFamily="34" charset="0"/>
              </a:rPr>
              <a:t>5.	THOUGHT : </a:t>
            </a:r>
          </a:p>
          <a:p>
            <a:pPr marL="514350" indent="-514350" algn="just"/>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Logic is mainly concerned with thoughts. These three components of thought are -</a:t>
            </a:r>
            <a:endParaRPr lang="en-US" sz="2400" b="1" dirty="0" smtClean="0">
              <a:solidFill>
                <a:schemeClr val="tx1"/>
              </a:solidFill>
              <a:latin typeface="Arial" pitchFamily="34" charset="0"/>
              <a:cs typeface="Arial" pitchFamily="34" charset="0"/>
            </a:endParaRP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Concept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A general idea of things is called concept.</a:t>
            </a:r>
          </a:p>
          <a:p>
            <a:pPr marL="514350" indent="-514350" algn="just">
              <a:buAutoNum type="alphaLcParenBoth"/>
            </a:pPr>
            <a:r>
              <a:rPr lang="en-US" sz="2400" b="1" dirty="0" err="1" smtClean="0">
                <a:solidFill>
                  <a:schemeClr val="tx2">
                    <a:lumMod val="75000"/>
                  </a:schemeClr>
                </a:solidFill>
                <a:latin typeface="Arial" pitchFamily="34" charset="0"/>
                <a:cs typeface="Arial" pitchFamily="34" charset="0"/>
              </a:rPr>
              <a:t>Judgement</a:t>
            </a:r>
            <a:r>
              <a:rPr lang="en-US" sz="2400" b="1" dirty="0" smtClean="0">
                <a:solidFill>
                  <a:schemeClr val="tx1"/>
                </a:solidFill>
                <a:latin typeface="Arial" pitchFamily="34" charset="0"/>
                <a:cs typeface="Arial" pitchFamily="34" charset="0"/>
              </a:rPr>
              <a:t> : </a:t>
            </a:r>
            <a:r>
              <a:rPr lang="en-US" sz="2400" dirty="0" smtClean="0">
                <a:solidFill>
                  <a:schemeClr val="tx1"/>
                </a:solidFill>
                <a:latin typeface="Arial" pitchFamily="34" charset="0"/>
                <a:cs typeface="Arial" pitchFamily="34" charset="0"/>
              </a:rPr>
              <a:t>The process of relating two concepts is called </a:t>
            </a:r>
            <a:r>
              <a:rPr lang="en-US" sz="2400" dirty="0" err="1" smtClean="0">
                <a:solidFill>
                  <a:schemeClr val="tx1"/>
                </a:solidFill>
                <a:latin typeface="Arial" pitchFamily="34" charset="0"/>
                <a:cs typeface="Arial" pitchFamily="34" charset="0"/>
              </a:rPr>
              <a:t>jugement</a:t>
            </a:r>
            <a:r>
              <a:rPr lang="en-US" sz="2400" dirty="0" smtClean="0">
                <a:solidFill>
                  <a:schemeClr val="tx1"/>
                </a:solidFill>
                <a:latin typeface="Arial" pitchFamily="34" charset="0"/>
                <a:cs typeface="Arial" pitchFamily="34" charset="0"/>
              </a:rPr>
              <a:t>.</a:t>
            </a:r>
          </a:p>
          <a:p>
            <a:pPr marL="514350" indent="-514350" algn="just">
              <a:buAutoNum type="alphaLcParenBoth"/>
            </a:pPr>
            <a:r>
              <a:rPr lang="en-US" sz="2400" b="1" dirty="0" smtClean="0">
                <a:solidFill>
                  <a:schemeClr val="tx2">
                    <a:lumMod val="75000"/>
                  </a:schemeClr>
                </a:solidFill>
                <a:latin typeface="Arial" pitchFamily="34" charset="0"/>
                <a:cs typeface="Arial" pitchFamily="34" charset="0"/>
              </a:rPr>
              <a:t>Reasoning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The process of passing from one or two </a:t>
            </a:r>
            <a:r>
              <a:rPr lang="en-US" sz="2400" dirty="0" err="1" smtClean="0">
                <a:solidFill>
                  <a:schemeClr val="tx1"/>
                </a:solidFill>
                <a:latin typeface="Arial" pitchFamily="34" charset="0"/>
                <a:cs typeface="Arial" pitchFamily="34" charset="0"/>
              </a:rPr>
              <a:t>judgements</a:t>
            </a:r>
            <a:r>
              <a:rPr lang="en-US" sz="2400" dirty="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to a new </a:t>
            </a:r>
            <a:r>
              <a:rPr lang="en-US" sz="2400" dirty="0" err="1" smtClean="0">
                <a:solidFill>
                  <a:schemeClr val="tx1"/>
                </a:solidFill>
                <a:latin typeface="Arial" pitchFamily="34" charset="0"/>
                <a:cs typeface="Arial" pitchFamily="34" charset="0"/>
              </a:rPr>
              <a:t>judgement</a:t>
            </a:r>
            <a:r>
              <a:rPr lang="en-US" sz="2400" dirty="0" smtClean="0">
                <a:solidFill>
                  <a:schemeClr val="tx1"/>
                </a:solidFill>
                <a:latin typeface="Arial" pitchFamily="34" charset="0"/>
                <a:cs typeface="Arial" pitchFamily="34" charset="0"/>
              </a:rPr>
              <a:t> is known as reasoning or inference.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a:bodyPr>
          <a:lstStyle/>
          <a:p>
            <a:pPr algn="l"/>
            <a:r>
              <a:rPr lang="en-US" sz="2400" b="1" dirty="0" smtClean="0">
                <a:solidFill>
                  <a:srgbClr val="002060"/>
                </a:solidFill>
                <a:latin typeface="Arial" pitchFamily="34" charset="0"/>
                <a:cs typeface="Arial" pitchFamily="34" charset="0"/>
              </a:rPr>
              <a:t>USES OF LOGIC</a:t>
            </a:r>
          </a:p>
          <a:p>
            <a:pPr algn="just"/>
            <a:r>
              <a:rPr lang="en-US" sz="2400" dirty="0" smtClean="0">
                <a:solidFill>
                  <a:schemeClr val="tx1"/>
                </a:solidFill>
                <a:latin typeface="Arial" pitchFamily="34" charset="0"/>
                <a:cs typeface="Arial" pitchFamily="34" charset="0"/>
              </a:rPr>
              <a:t>The study of Logic is a Part of True Education. Logic is the science of sciences. It is useful in everyday life. Logic can help us in explaining and demonstrating a truth.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524000" y="228600"/>
            <a:ext cx="7620000" cy="609600"/>
          </a:xfrm>
          <a:prstGeom prst="rect">
            <a:avLst/>
          </a:prstGeom>
        </p:spPr>
        <p:txBody>
          <a:bodyPr vert="horz" lIns="91440" tIns="45720" rIns="91440" bIns="45720" rtlCol="0">
            <a:normAutofit/>
          </a:bodyPr>
          <a:lstStyle/>
          <a:p>
            <a:pPr lvl="0">
              <a:spcBef>
                <a:spcPct val="20000"/>
              </a:spcBef>
            </a:pPr>
            <a:r>
              <a:rPr lang="en-US" sz="2800" b="1" i="1" u="sng" dirty="0" smtClean="0">
                <a:solidFill>
                  <a:srgbClr val="002060"/>
                </a:solidFill>
              </a:rPr>
              <a:t>SIKHISM – </a:t>
            </a:r>
            <a:r>
              <a:rPr lang="en-US" sz="2800" b="1" i="1" u="sng" dirty="0" err="1" smtClean="0">
                <a:solidFill>
                  <a:srgbClr val="002060"/>
                </a:solidFill>
              </a:rPr>
              <a:t>Sangat</a:t>
            </a:r>
            <a:r>
              <a:rPr lang="en-US" sz="2800" b="1" i="1" u="sng" dirty="0" smtClean="0">
                <a:solidFill>
                  <a:srgbClr val="002060"/>
                </a:solidFill>
              </a:rPr>
              <a:t>, </a:t>
            </a:r>
            <a:r>
              <a:rPr lang="en-US" sz="2800" b="1" i="1" u="sng" dirty="0" err="1" smtClean="0">
                <a:solidFill>
                  <a:srgbClr val="002060"/>
                </a:solidFill>
              </a:rPr>
              <a:t>Pangat</a:t>
            </a:r>
            <a:r>
              <a:rPr lang="en-US" sz="2800" b="1" i="1" u="sng" dirty="0" smtClean="0">
                <a:solidFill>
                  <a:srgbClr val="002060"/>
                </a:solidFill>
              </a:rPr>
              <a:t> and </a:t>
            </a:r>
            <a:r>
              <a:rPr lang="en-US" sz="2800" b="1" i="1" u="sng" dirty="0" err="1" smtClean="0">
                <a:solidFill>
                  <a:srgbClr val="002060"/>
                </a:solidFill>
              </a:rPr>
              <a:t>Sarbat</a:t>
            </a:r>
            <a:r>
              <a:rPr lang="en-US" sz="2800" b="1" i="1" u="sng" dirty="0" smtClean="0">
                <a:solidFill>
                  <a:srgbClr val="002060"/>
                </a:solidFill>
              </a:rPr>
              <a:t> </a:t>
            </a:r>
            <a:r>
              <a:rPr lang="en-US" sz="2800" b="1" i="1" u="sng" dirty="0" err="1" smtClean="0">
                <a:solidFill>
                  <a:srgbClr val="002060"/>
                </a:solidFill>
              </a:rPr>
              <a:t>Da</a:t>
            </a:r>
            <a:r>
              <a:rPr lang="en-US" sz="2800" b="1" i="1" u="sng" dirty="0">
                <a:solidFill>
                  <a:srgbClr val="002060"/>
                </a:solidFill>
              </a:rPr>
              <a:t> </a:t>
            </a:r>
            <a:r>
              <a:rPr lang="en-US" sz="2800" b="1" i="1" u="sng" dirty="0" err="1" smtClean="0">
                <a:solidFill>
                  <a:srgbClr val="002060"/>
                </a:solidFill>
              </a:rPr>
              <a:t>Bhalla</a:t>
            </a:r>
            <a:r>
              <a:rPr lang="en-US" sz="2800" b="1" i="1" u="sng" dirty="0" smtClean="0">
                <a:solidFill>
                  <a:srgbClr val="002060"/>
                </a:solidFill>
              </a:rPr>
              <a:t> </a:t>
            </a:r>
            <a:endParaRPr kumimoji="0" lang="en-US" sz="2800" b="1" i="1" u="sng" strike="noStrike" kern="1200" cap="none" spc="0" normalizeH="0" baseline="0" noProof="0" dirty="0" smtClean="0">
              <a:ln>
                <a:noFill/>
              </a:ln>
              <a:solidFill>
                <a:srgbClr val="002060"/>
              </a:solidFill>
              <a:effectLst/>
              <a:uLnTx/>
              <a:uFillTx/>
              <a:latin typeface="+mn-lt"/>
              <a:ea typeface="+mn-ea"/>
              <a:cs typeface="+mn-cs"/>
            </a:endParaRPr>
          </a:p>
        </p:txBody>
      </p:sp>
      <p:sp>
        <p:nvSpPr>
          <p:cNvPr id="6" name="Subtitle 2"/>
          <p:cNvSpPr txBox="1">
            <a:spLocks/>
          </p:cNvSpPr>
          <p:nvPr/>
        </p:nvSpPr>
        <p:spPr>
          <a:xfrm>
            <a:off x="4648200" y="914400"/>
            <a:ext cx="4267200" cy="762000"/>
          </a:xfrm>
          <a:prstGeom prst="rect">
            <a:avLst/>
          </a:prstGeom>
        </p:spPr>
        <p:txBody>
          <a:bodyPr vert="horz" lIns="91440" tIns="45720" rIns="91440" bIns="45720" rtlCol="0">
            <a:normAutofit/>
          </a:bodyPr>
          <a:lstStyle/>
          <a:p>
            <a:pPr lvl="0" algn="r">
              <a:spcBef>
                <a:spcPct val="20000"/>
              </a:spcBef>
            </a:pPr>
            <a:r>
              <a:rPr lang="en-US" sz="2200" b="1" dirty="0" smtClean="0">
                <a:solidFill>
                  <a:schemeClr val="tx2">
                    <a:lumMod val="75000"/>
                  </a:schemeClr>
                </a:solidFill>
              </a:rPr>
              <a:t>Class : B.A.-II (4th </a:t>
            </a:r>
            <a:r>
              <a:rPr lang="en-US" sz="2200" b="1" dirty="0" err="1" smtClean="0">
                <a:solidFill>
                  <a:schemeClr val="tx2">
                    <a:lumMod val="75000"/>
                  </a:schemeClr>
                </a:solidFill>
              </a:rPr>
              <a:t>Sem</a:t>
            </a:r>
            <a:r>
              <a:rPr lang="en-US" sz="2200" b="1" dirty="0" smtClean="0">
                <a:solidFill>
                  <a:schemeClr val="tx2">
                    <a:lumMod val="75000"/>
                  </a:schemeClr>
                </a:solidFill>
              </a:rPr>
              <a:t>)</a:t>
            </a:r>
          </a:p>
        </p:txBody>
      </p:sp>
      <p:sp>
        <p:nvSpPr>
          <p:cNvPr id="8" name="Subtitle 2"/>
          <p:cNvSpPr>
            <a:spLocks noGrp="1"/>
          </p:cNvSpPr>
          <p:nvPr>
            <p:ph type="subTitle" idx="1"/>
          </p:nvPr>
        </p:nvSpPr>
        <p:spPr>
          <a:xfrm>
            <a:off x="1219200" y="1828800"/>
            <a:ext cx="7543800" cy="4343400"/>
          </a:xfrm>
        </p:spPr>
        <p:txBody>
          <a:bodyPr>
            <a:normAutofit fontScale="92500"/>
          </a:bodyPr>
          <a:lstStyle/>
          <a:p>
            <a:pPr algn="just"/>
            <a:r>
              <a:rPr lang="en-US" sz="2400" dirty="0" smtClean="0">
                <a:solidFill>
                  <a:schemeClr val="tx1"/>
                </a:solidFill>
                <a:latin typeface="Arial" pitchFamily="34" charset="0"/>
                <a:cs typeface="Arial" pitchFamily="34" charset="0"/>
              </a:rPr>
              <a:t>Sikhism is one of the prevailing religions in the north west of India. It is based on a way of the life and a philosophy of its own. Sikhism was born at a time when Hinduism and Hindu culture were in great peril due to the constant attacks on them by Muslim religion and culture. </a:t>
            </a:r>
          </a:p>
          <a:p>
            <a:pPr algn="just"/>
            <a:r>
              <a:rPr lang="en-US" sz="2400" dirty="0" smtClean="0">
                <a:solidFill>
                  <a:schemeClr val="tx1"/>
                </a:solidFill>
                <a:latin typeface="Arial" pitchFamily="34" charset="0"/>
                <a:cs typeface="Arial" pitchFamily="34" charset="0"/>
              </a:rPr>
              <a:t>Sikhism belongs to a reformatory movement which was led by saint-poets life Guru </a:t>
            </a:r>
            <a:r>
              <a:rPr lang="en-US" sz="2400" dirty="0" err="1" smtClean="0">
                <a:solidFill>
                  <a:schemeClr val="tx1"/>
                </a:solidFill>
                <a:latin typeface="Arial" pitchFamily="34" charset="0"/>
                <a:cs typeface="Arial" pitchFamily="34" charset="0"/>
              </a:rPr>
              <a:t>Nanka</a:t>
            </a:r>
            <a:r>
              <a:rPr lang="en-US" sz="2400" dirty="0" smtClean="0">
                <a:solidFill>
                  <a:schemeClr val="tx1"/>
                </a:solidFill>
                <a:latin typeface="Arial" pitchFamily="34" charset="0"/>
                <a:cs typeface="Arial" pitchFamily="34" charset="0"/>
              </a:rPr>
              <a:t> Dev </a:t>
            </a:r>
            <a:r>
              <a:rPr lang="en-US" sz="2400" dirty="0" err="1" smtClean="0">
                <a:solidFill>
                  <a:schemeClr val="tx1"/>
                </a:solidFill>
                <a:latin typeface="Arial" pitchFamily="34" charset="0"/>
                <a:cs typeface="Arial" pitchFamily="34" charset="0"/>
              </a:rPr>
              <a:t>Ji</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Kabir</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Ravidas</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Namdev</a:t>
            </a:r>
            <a:r>
              <a:rPr lang="en-US" sz="2400" dirty="0" smtClean="0">
                <a:solidFill>
                  <a:schemeClr val="tx1"/>
                </a:solidFill>
                <a:latin typeface="Arial" pitchFamily="34" charset="0"/>
                <a:cs typeface="Arial" pitchFamily="34" charset="0"/>
              </a:rPr>
              <a:t>, etc. The philosophy of Guru </a:t>
            </a:r>
            <a:r>
              <a:rPr lang="en-US" sz="2400" dirty="0" err="1" smtClean="0">
                <a:solidFill>
                  <a:schemeClr val="tx1"/>
                </a:solidFill>
                <a:latin typeface="Arial" pitchFamily="34" charset="0"/>
                <a:cs typeface="Arial" pitchFamily="34" charset="0"/>
              </a:rPr>
              <a:t>Granth</a:t>
            </a:r>
            <a:r>
              <a:rPr lang="en-US" sz="2400" dirty="0" smtClean="0">
                <a:solidFill>
                  <a:schemeClr val="tx1"/>
                </a:solidFill>
                <a:latin typeface="Arial" pitchFamily="34" charset="0"/>
                <a:cs typeface="Arial" pitchFamily="34" charset="0"/>
              </a:rPr>
              <a:t> Sahib is Philosophy which is not derived form of the study of Vedas and </a:t>
            </a:r>
            <a:r>
              <a:rPr lang="en-US" sz="2400" dirty="0" err="1" smtClean="0">
                <a:solidFill>
                  <a:schemeClr val="tx1"/>
                </a:solidFill>
                <a:latin typeface="Arial" pitchFamily="34" charset="0"/>
                <a:cs typeface="Arial" pitchFamily="34" charset="0"/>
              </a:rPr>
              <a:t>Purans</a:t>
            </a:r>
            <a:r>
              <a:rPr lang="en-US" sz="2400" dirty="0" smtClean="0">
                <a:solidFill>
                  <a:schemeClr val="tx1"/>
                </a:solidFill>
                <a:latin typeface="Arial" pitchFamily="34" charset="0"/>
                <a:cs typeface="Arial" pitchFamily="34" charset="0"/>
              </a:rPr>
              <a:t>, but is based on the fresh experience of the highest order which has remained a perennial source of inspiration and guidance for the Indian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lnSpcReduction="10000"/>
          </a:bodyPr>
          <a:lstStyle/>
          <a:p>
            <a:pPr algn="just"/>
            <a:r>
              <a:rPr lang="en-US" sz="2400" b="1" dirty="0" smtClean="0">
                <a:solidFill>
                  <a:schemeClr val="tx2">
                    <a:lumMod val="75000"/>
                  </a:schemeClr>
                </a:solidFill>
                <a:latin typeface="Arial" pitchFamily="34" charset="0"/>
                <a:cs typeface="Arial" pitchFamily="34" charset="0"/>
              </a:rPr>
              <a:t>Five Stages of Spiritual Progress:  </a:t>
            </a:r>
            <a:r>
              <a:rPr lang="en-US" sz="2400" dirty="0" smtClean="0">
                <a:solidFill>
                  <a:schemeClr val="tx1"/>
                </a:solidFill>
                <a:latin typeface="Arial" pitchFamily="34" charset="0"/>
                <a:cs typeface="Arial" pitchFamily="34" charset="0"/>
              </a:rPr>
              <a:t>We have seen that man is bound due to ignorance and his sense of Ego is born out his ignorance. At this stage man tends to have many evil tendencies, which lead to steadily moral and spiritual degradation in life, the real problem for man. How to bring these will tendencies under to control in order to avoid degradation in life is the real problem for man. According to Sikhism, the man who is attracted towards Divine Nam, is able to make progress towards a spiritual awakening and this process of spiritual uplift is graded through five stages.</a:t>
            </a:r>
          </a:p>
          <a:p>
            <a:pPr marL="514350" indent="-514350" algn="just">
              <a:buAutoNum type="romanLcParenBoth"/>
            </a:pPr>
            <a:r>
              <a:rPr lang="en-US" sz="2400" dirty="0" smtClean="0">
                <a:solidFill>
                  <a:schemeClr val="tx1"/>
                </a:solidFill>
                <a:latin typeface="Arial" pitchFamily="34" charset="0"/>
                <a:cs typeface="Arial" pitchFamily="34" charset="0"/>
              </a:rPr>
              <a:t>The State of Dharma (Dharma </a:t>
            </a:r>
            <a:r>
              <a:rPr lang="en-US" sz="2400" dirty="0" err="1" smtClean="0">
                <a:solidFill>
                  <a:schemeClr val="tx1"/>
                </a:solidFill>
                <a:latin typeface="Arial" pitchFamily="34" charset="0"/>
                <a:cs typeface="Arial" pitchFamily="34" charset="0"/>
              </a:rPr>
              <a:t>Khand</a:t>
            </a:r>
            <a:r>
              <a:rPr lang="en-US" sz="2400" dirty="0" smtClean="0">
                <a:solidFill>
                  <a:schemeClr val="tx1"/>
                </a:solidFill>
                <a:latin typeface="Arial" pitchFamily="34" charset="0"/>
                <a:cs typeface="Arial" pitchFamily="34" charset="0"/>
              </a:rPr>
              <a:t>).</a:t>
            </a:r>
          </a:p>
          <a:p>
            <a:pPr marL="514350" indent="-514350" algn="just">
              <a:buAutoNum type="romanLcParenBoth"/>
            </a:pPr>
            <a:r>
              <a:rPr lang="en-US" sz="2400" dirty="0" smtClean="0">
                <a:solidFill>
                  <a:schemeClr val="tx1"/>
                </a:solidFill>
                <a:latin typeface="Arial" pitchFamily="34" charset="0"/>
                <a:cs typeface="Arial" pitchFamily="34" charset="0"/>
              </a:rPr>
              <a:t>The Stage of Effort (</a:t>
            </a:r>
            <a:r>
              <a:rPr lang="en-US" sz="2400" dirty="0" err="1" smtClean="0">
                <a:solidFill>
                  <a:schemeClr val="tx1"/>
                </a:solidFill>
                <a:latin typeface="Arial" pitchFamily="34" charset="0"/>
                <a:cs typeface="Arial" pitchFamily="34" charset="0"/>
              </a:rPr>
              <a:t>Saram</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Khand</a:t>
            </a:r>
            <a:r>
              <a:rPr lang="en-US" sz="2400" dirty="0" smtClean="0">
                <a:solidFill>
                  <a:schemeClr val="tx1"/>
                </a:solidFill>
                <a:latin typeface="Arial" pitchFamily="34" charset="0"/>
                <a:cs typeface="Arial" pitchFamily="34" charset="0"/>
              </a:rPr>
              <a:t>)</a:t>
            </a:r>
          </a:p>
          <a:p>
            <a:pPr marL="514350" indent="-514350" algn="just">
              <a:buAutoNum type="romanLcParenBoth"/>
            </a:pPr>
            <a:r>
              <a:rPr lang="en-US" sz="2400" dirty="0" smtClean="0">
                <a:solidFill>
                  <a:schemeClr val="tx1"/>
                </a:solidFill>
                <a:latin typeface="Arial" pitchFamily="34" charset="0"/>
                <a:cs typeface="Arial" pitchFamily="34" charset="0"/>
              </a:rPr>
              <a:t>The Stage of Knowledge (</a:t>
            </a:r>
            <a:r>
              <a:rPr lang="en-US" sz="2400" dirty="0" err="1" smtClean="0">
                <a:solidFill>
                  <a:schemeClr val="tx1"/>
                </a:solidFill>
                <a:latin typeface="Arial" pitchFamily="34" charset="0"/>
                <a:cs typeface="Arial" pitchFamily="34" charset="0"/>
              </a:rPr>
              <a:t>Gyankhand</a:t>
            </a:r>
            <a:r>
              <a:rPr lang="en-US" sz="2400" dirty="0" smtClean="0">
                <a:solidFill>
                  <a:schemeClr val="tx1"/>
                </a:solidFill>
                <a:latin typeface="Arial" pitchFamily="34" charset="0"/>
                <a:cs typeface="Arial" pitchFamily="34" charset="0"/>
              </a:rPr>
              <a:t>)</a:t>
            </a:r>
          </a:p>
          <a:p>
            <a:pPr marL="514350" indent="-514350" algn="just">
              <a:buAutoNum type="romanLcParenBoth"/>
            </a:pPr>
            <a:r>
              <a:rPr lang="en-US" sz="2400" dirty="0" smtClean="0">
                <a:solidFill>
                  <a:schemeClr val="tx1"/>
                </a:solidFill>
                <a:latin typeface="Arial" pitchFamily="34" charset="0"/>
                <a:cs typeface="Arial" pitchFamily="34" charset="0"/>
              </a:rPr>
              <a:t>The Stage of Grace (</a:t>
            </a:r>
            <a:r>
              <a:rPr lang="en-US" sz="2400" dirty="0" err="1" smtClean="0">
                <a:solidFill>
                  <a:schemeClr val="tx1"/>
                </a:solidFill>
                <a:latin typeface="Arial" pitchFamily="34" charset="0"/>
                <a:cs typeface="Arial" pitchFamily="34" charset="0"/>
              </a:rPr>
              <a:t>Karam</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Khand</a:t>
            </a:r>
            <a:r>
              <a:rPr lang="en-US" sz="2400" dirty="0" smtClean="0">
                <a:solidFill>
                  <a:schemeClr val="tx1"/>
                </a:solidFill>
                <a:latin typeface="Arial" pitchFamily="34" charset="0"/>
                <a:cs typeface="Arial" pitchFamily="34" charset="0"/>
              </a:rPr>
              <a:t>)</a:t>
            </a:r>
          </a:p>
          <a:p>
            <a:pPr marL="514350" indent="-514350" algn="just">
              <a:buAutoNum type="romanLcParenBoth"/>
            </a:pPr>
            <a:r>
              <a:rPr lang="en-US" sz="2400" dirty="0" smtClean="0">
                <a:solidFill>
                  <a:schemeClr val="tx1"/>
                </a:solidFill>
                <a:latin typeface="Arial" pitchFamily="34" charset="0"/>
                <a:cs typeface="Arial" pitchFamily="34" charset="0"/>
              </a:rPr>
              <a:t>The Stage of Truth (</a:t>
            </a:r>
            <a:r>
              <a:rPr lang="en-US" sz="2400" dirty="0" err="1" smtClean="0">
                <a:solidFill>
                  <a:schemeClr val="tx1"/>
                </a:solidFill>
                <a:latin typeface="Arial" pitchFamily="34" charset="0"/>
                <a:cs typeface="Arial" pitchFamily="34" charset="0"/>
              </a:rPr>
              <a:t>Sach</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Khand</a:t>
            </a:r>
            <a:r>
              <a:rPr lang="en-US" sz="2400" dirty="0" smtClean="0">
                <a:solidFill>
                  <a:schemeClr val="tx1"/>
                </a:solidFill>
                <a:latin typeface="Arial" pitchFamily="34" charset="0"/>
                <a:cs typeface="Arial" pitchFamily="34"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a:bodyPr>
          <a:lstStyle/>
          <a:p>
            <a:pPr algn="l"/>
            <a:r>
              <a:rPr lang="en-US" sz="2400" b="1" dirty="0" smtClean="0">
                <a:solidFill>
                  <a:srgbClr val="002060"/>
                </a:solidFill>
                <a:latin typeface="Arial" pitchFamily="34" charset="0"/>
                <a:cs typeface="Arial" pitchFamily="34" charset="0"/>
              </a:rPr>
              <a:t>I.	CONCEPT OF </a:t>
            </a:r>
            <a:r>
              <a:rPr lang="en-US" sz="2400" b="1" dirty="0" err="1" smtClean="0">
                <a:solidFill>
                  <a:srgbClr val="002060"/>
                </a:solidFill>
                <a:latin typeface="Arial" pitchFamily="34" charset="0"/>
                <a:cs typeface="Arial" pitchFamily="34" charset="0"/>
              </a:rPr>
              <a:t>SANGAT</a:t>
            </a:r>
            <a:endParaRPr lang="en-US" sz="2400" b="1" dirty="0" smtClean="0">
              <a:solidFill>
                <a:srgbClr val="002060"/>
              </a:solidFill>
              <a:latin typeface="Arial" pitchFamily="34" charset="0"/>
              <a:cs typeface="Arial" pitchFamily="34" charset="0"/>
            </a:endParaRPr>
          </a:p>
          <a:p>
            <a:pPr algn="just"/>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Sangat</a:t>
            </a:r>
            <a:r>
              <a:rPr lang="en-US" sz="2400" dirty="0" smtClean="0">
                <a:solidFill>
                  <a:schemeClr val="tx1"/>
                </a:solidFill>
                <a:latin typeface="Arial" pitchFamily="34" charset="0"/>
                <a:cs typeface="Arial" pitchFamily="34" charset="0"/>
              </a:rPr>
              <a:t> is a society or association of really good and saintly persons. In Sikh religion </a:t>
            </a:r>
            <a:r>
              <a:rPr lang="en-US" sz="2400" dirty="0" err="1" smtClean="0">
                <a:solidFill>
                  <a:schemeClr val="tx1"/>
                </a:solidFill>
                <a:latin typeface="Arial" pitchFamily="34" charset="0"/>
                <a:cs typeface="Arial" pitchFamily="34" charset="0"/>
              </a:rPr>
              <a:t>sangat</a:t>
            </a:r>
            <a:r>
              <a:rPr lang="en-US" sz="2400" dirty="0" smtClean="0">
                <a:solidFill>
                  <a:schemeClr val="tx1"/>
                </a:solidFill>
                <a:latin typeface="Arial" pitchFamily="34" charset="0"/>
                <a:cs typeface="Arial" pitchFamily="34" charset="0"/>
              </a:rPr>
              <a:t> means “</a:t>
            </a:r>
            <a:r>
              <a:rPr lang="en-US" sz="2400" dirty="0" err="1" smtClean="0">
                <a:solidFill>
                  <a:schemeClr val="tx1"/>
                </a:solidFill>
                <a:latin typeface="Arial" pitchFamily="34" charset="0"/>
                <a:cs typeface="Arial" pitchFamily="34" charset="0"/>
              </a:rPr>
              <a:t>Sadh</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Sangat</a:t>
            </a:r>
            <a:r>
              <a:rPr lang="en-US" sz="2400" dirty="0" smtClean="0">
                <a:solidFill>
                  <a:schemeClr val="tx1"/>
                </a:solidFill>
                <a:latin typeface="Arial" pitchFamily="34" charset="0"/>
                <a:cs typeface="Arial" pitchFamily="34" charset="0"/>
              </a:rPr>
              <a:t>”.</a:t>
            </a:r>
          </a:p>
          <a:p>
            <a:pPr algn="just"/>
            <a:r>
              <a:rPr lang="en-US" sz="2400" dirty="0" smtClean="0">
                <a:solidFill>
                  <a:schemeClr val="tx1"/>
                </a:solidFill>
                <a:latin typeface="Arial" pitchFamily="34" charset="0"/>
                <a:cs typeface="Arial" pitchFamily="34" charset="0"/>
              </a:rPr>
              <a:t>According to Guru </a:t>
            </a:r>
            <a:r>
              <a:rPr lang="en-US" sz="2400" dirty="0" err="1" smtClean="0">
                <a:solidFill>
                  <a:schemeClr val="tx1"/>
                </a:solidFill>
                <a:latin typeface="Arial" pitchFamily="34" charset="0"/>
                <a:cs typeface="Arial" pitchFamily="34" charset="0"/>
              </a:rPr>
              <a:t>Ramdas</a:t>
            </a:r>
            <a:r>
              <a:rPr lang="en-US" sz="2400" dirty="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Ji</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Sadh</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Sangat</a:t>
            </a:r>
            <a:r>
              <a:rPr lang="en-US" sz="2400" dirty="0" smtClean="0">
                <a:solidFill>
                  <a:schemeClr val="tx1"/>
                </a:solidFill>
                <a:latin typeface="Arial" pitchFamily="34" charset="0"/>
                <a:cs typeface="Arial" pitchFamily="34" charset="0"/>
              </a:rPr>
              <a:t>, “Includes the company or </a:t>
            </a:r>
            <a:r>
              <a:rPr lang="en-US" sz="2400" dirty="0" err="1" smtClean="0">
                <a:solidFill>
                  <a:schemeClr val="tx1"/>
                </a:solidFill>
                <a:latin typeface="Arial" pitchFamily="34" charset="0"/>
                <a:cs typeface="Arial" pitchFamily="34" charset="0"/>
              </a:rPr>
              <a:t>sabha</a:t>
            </a:r>
            <a:r>
              <a:rPr lang="en-US" sz="2400" dirty="0" smtClean="0">
                <a:solidFill>
                  <a:schemeClr val="tx1"/>
                </a:solidFill>
                <a:latin typeface="Arial" pitchFamily="34" charset="0"/>
                <a:cs typeface="Arial" pitchFamily="34" charset="0"/>
              </a:rPr>
              <a:t> of those saints and seers in which </a:t>
            </a:r>
            <a:r>
              <a:rPr lang="en-US" sz="2400" dirty="0" err="1" smtClean="0">
                <a:solidFill>
                  <a:schemeClr val="tx1"/>
                </a:solidFill>
                <a:latin typeface="Arial" pitchFamily="34" charset="0"/>
                <a:cs typeface="Arial" pitchFamily="34" charset="0"/>
              </a:rPr>
              <a:t>Hari</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Kirtan</a:t>
            </a:r>
            <a:r>
              <a:rPr lang="en-US" sz="2400" dirty="0" smtClean="0">
                <a:solidFill>
                  <a:schemeClr val="tx1"/>
                </a:solidFill>
                <a:latin typeface="Arial" pitchFamily="34" charset="0"/>
                <a:cs typeface="Arial" pitchFamily="34" charset="0"/>
              </a:rPr>
              <a:t> is sung and heard.</a:t>
            </a:r>
          </a:p>
          <a:p>
            <a:pPr algn="just"/>
            <a:endParaRPr lang="en-US" sz="2400" dirty="0">
              <a:solidFill>
                <a:schemeClr val="tx1"/>
              </a:solidFill>
              <a:latin typeface="Arial" pitchFamily="34" charset="0"/>
              <a:cs typeface="Arial" pitchFamily="34" charset="0"/>
            </a:endParaRPr>
          </a:p>
          <a:p>
            <a:pPr algn="l"/>
            <a:r>
              <a:rPr lang="en-US" sz="2400" b="1" dirty="0" smtClean="0">
                <a:solidFill>
                  <a:srgbClr val="002060"/>
                </a:solidFill>
                <a:latin typeface="Arial" pitchFamily="34" charset="0"/>
                <a:cs typeface="Arial" pitchFamily="34" charset="0"/>
              </a:rPr>
              <a:t>II.	FEATURES OF </a:t>
            </a:r>
            <a:r>
              <a:rPr lang="en-US" sz="2400" b="1" dirty="0" err="1" smtClean="0">
                <a:solidFill>
                  <a:srgbClr val="002060"/>
                </a:solidFill>
                <a:latin typeface="Arial" pitchFamily="34" charset="0"/>
                <a:cs typeface="Arial" pitchFamily="34" charset="0"/>
              </a:rPr>
              <a:t>SANGAT</a:t>
            </a:r>
            <a:endParaRPr lang="en-US" sz="2400" b="1" dirty="0" smtClean="0">
              <a:solidFill>
                <a:srgbClr val="002060"/>
              </a:solidFill>
              <a:latin typeface="Arial" pitchFamily="34" charset="0"/>
              <a:cs typeface="Arial" pitchFamily="34" charset="0"/>
            </a:endParaRPr>
          </a:p>
          <a:p>
            <a:pPr algn="just"/>
            <a:r>
              <a:rPr lang="en-US" sz="2400" dirty="0" smtClean="0">
                <a:solidFill>
                  <a:schemeClr val="tx1"/>
                </a:solidFill>
                <a:latin typeface="Arial" pitchFamily="34" charset="0"/>
                <a:cs typeface="Arial" pitchFamily="34" charset="0"/>
              </a:rPr>
              <a:t>	The main features of </a:t>
            </a:r>
            <a:r>
              <a:rPr lang="en-US" sz="2400" dirty="0" err="1" smtClean="0">
                <a:solidFill>
                  <a:schemeClr val="tx1"/>
                </a:solidFill>
                <a:latin typeface="Arial" pitchFamily="34" charset="0"/>
                <a:cs typeface="Arial" pitchFamily="34" charset="0"/>
              </a:rPr>
              <a:t>sadh</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sangat</a:t>
            </a:r>
            <a:r>
              <a:rPr lang="en-US" sz="2400" dirty="0" smtClean="0">
                <a:solidFill>
                  <a:schemeClr val="tx1"/>
                </a:solidFill>
                <a:latin typeface="Arial" pitchFamily="34" charset="0"/>
                <a:cs typeface="Arial" pitchFamily="34" charset="0"/>
              </a:rPr>
              <a:t> are given below-</a:t>
            </a:r>
          </a:p>
          <a:p>
            <a:pPr marL="457200" indent="-457200" algn="just">
              <a:buAutoNum type="arabicParenBoth"/>
            </a:pPr>
            <a:r>
              <a:rPr lang="en-US" sz="2400" dirty="0" smtClean="0">
                <a:solidFill>
                  <a:schemeClr val="tx1"/>
                </a:solidFill>
                <a:latin typeface="Arial" pitchFamily="34" charset="0"/>
                <a:cs typeface="Arial" pitchFamily="34" charset="0"/>
              </a:rPr>
              <a:t>Equality			    (2)  Selflessness</a:t>
            </a:r>
          </a:p>
          <a:p>
            <a:pPr marL="457200" indent="-457200" algn="just"/>
            <a:r>
              <a:rPr lang="en-US" sz="2400" dirty="0" smtClean="0">
                <a:solidFill>
                  <a:schemeClr val="tx1"/>
                </a:solidFill>
                <a:latin typeface="Arial" pitchFamily="34" charset="0"/>
                <a:cs typeface="Arial" pitchFamily="34" charset="0"/>
              </a:rPr>
              <a:t>(3)  Sense of Togetherness	    (4)  Peacefulness</a:t>
            </a:r>
          </a:p>
          <a:p>
            <a:pPr algn="just"/>
            <a:endParaRPr lang="en-US" sz="2400" dirty="0" smtClean="0">
              <a:solidFill>
                <a:schemeClr val="tx1"/>
              </a:solidFill>
              <a:latin typeface="Arial" pitchFamily="34" charset="0"/>
              <a:cs typeface="Arial" pitchFamily="34" charset="0"/>
            </a:endParaRPr>
          </a:p>
          <a:p>
            <a:pPr algn="just"/>
            <a:endParaRPr lang="en-US" sz="2400" dirty="0" smtClean="0">
              <a:solidFill>
                <a:schemeClr val="tx1"/>
              </a:solidFill>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a:bodyPr>
          <a:lstStyle/>
          <a:p>
            <a:pPr algn="l"/>
            <a:r>
              <a:rPr lang="en-US" sz="2400" b="1" dirty="0" smtClean="0">
                <a:solidFill>
                  <a:srgbClr val="002060"/>
                </a:solidFill>
                <a:latin typeface="Arial" pitchFamily="34" charset="0"/>
                <a:cs typeface="Arial" pitchFamily="34" charset="0"/>
              </a:rPr>
              <a:t>CONCEPT OF </a:t>
            </a:r>
            <a:r>
              <a:rPr lang="en-US" sz="2400" b="1" dirty="0" err="1" smtClean="0">
                <a:solidFill>
                  <a:srgbClr val="002060"/>
                </a:solidFill>
                <a:latin typeface="Arial" pitchFamily="34" charset="0"/>
                <a:cs typeface="Arial" pitchFamily="34" charset="0"/>
              </a:rPr>
              <a:t>PANGAT</a:t>
            </a:r>
            <a:r>
              <a:rPr lang="en-US" sz="2400" b="1" dirty="0" smtClean="0">
                <a:solidFill>
                  <a:srgbClr val="002060"/>
                </a:solidFill>
                <a:latin typeface="Arial" pitchFamily="34" charset="0"/>
                <a:cs typeface="Arial" pitchFamily="34" charset="0"/>
              </a:rPr>
              <a:t> IN SIKHISM</a:t>
            </a:r>
          </a:p>
          <a:p>
            <a:pPr algn="just"/>
            <a:r>
              <a:rPr lang="en-US" sz="2400" dirty="0" err="1" smtClean="0">
                <a:solidFill>
                  <a:schemeClr val="tx1"/>
                </a:solidFill>
                <a:latin typeface="Arial" pitchFamily="34" charset="0"/>
                <a:cs typeface="Arial" pitchFamily="34" charset="0"/>
              </a:rPr>
              <a:t>Sangat</a:t>
            </a:r>
            <a:r>
              <a:rPr lang="en-US" sz="2400" dirty="0" smtClean="0">
                <a:solidFill>
                  <a:schemeClr val="tx1"/>
                </a:solidFill>
                <a:latin typeface="Arial" pitchFamily="34" charset="0"/>
                <a:cs typeface="Arial" pitchFamily="34" charset="0"/>
              </a:rPr>
              <a:t> and </a:t>
            </a:r>
            <a:r>
              <a:rPr lang="en-US" sz="2400" dirty="0" err="1" smtClean="0">
                <a:solidFill>
                  <a:schemeClr val="tx1"/>
                </a:solidFill>
                <a:latin typeface="Arial" pitchFamily="34" charset="0"/>
                <a:cs typeface="Arial" pitchFamily="34" charset="0"/>
              </a:rPr>
              <a:t>Pangat</a:t>
            </a:r>
            <a:r>
              <a:rPr lang="en-US" sz="2400" dirty="0" smtClean="0">
                <a:solidFill>
                  <a:schemeClr val="tx1"/>
                </a:solidFill>
                <a:latin typeface="Arial" pitchFamily="34" charset="0"/>
                <a:cs typeface="Arial" pitchFamily="34" charset="0"/>
              </a:rPr>
              <a:t> are the two most important institutions of Sikhism. </a:t>
            </a:r>
            <a:r>
              <a:rPr lang="en-US" sz="2400" dirty="0" err="1" smtClean="0">
                <a:solidFill>
                  <a:schemeClr val="tx1"/>
                </a:solidFill>
                <a:latin typeface="Arial" pitchFamily="34" charset="0"/>
                <a:cs typeface="Arial" pitchFamily="34" charset="0"/>
              </a:rPr>
              <a:t>Pangat</a:t>
            </a:r>
            <a:r>
              <a:rPr lang="en-US" sz="2400" dirty="0" smtClean="0">
                <a:solidFill>
                  <a:schemeClr val="tx1"/>
                </a:solidFill>
                <a:latin typeface="Arial" pitchFamily="34" charset="0"/>
                <a:cs typeface="Arial" pitchFamily="34" charset="0"/>
              </a:rPr>
              <a:t> means category, line and slowly it meant a line where every body will sit and eat the food together. </a:t>
            </a:r>
          </a:p>
          <a:p>
            <a:pPr algn="l"/>
            <a:endParaRPr lang="en-US" sz="2400" b="1" dirty="0" smtClean="0">
              <a:solidFill>
                <a:srgbClr val="002060"/>
              </a:solidFill>
              <a:latin typeface="Arial" pitchFamily="34" charset="0"/>
              <a:cs typeface="Arial" pitchFamily="34" charset="0"/>
            </a:endParaRPr>
          </a:p>
          <a:p>
            <a:pPr algn="l"/>
            <a:r>
              <a:rPr lang="en-US" sz="2400" b="1" dirty="0" err="1" smtClean="0">
                <a:solidFill>
                  <a:srgbClr val="002060"/>
                </a:solidFill>
                <a:latin typeface="Arial" pitchFamily="34" charset="0"/>
                <a:cs typeface="Arial" pitchFamily="34" charset="0"/>
              </a:rPr>
              <a:t>SARBAT</a:t>
            </a:r>
            <a:r>
              <a:rPr lang="en-US" sz="2400" b="1" dirty="0" smtClean="0">
                <a:solidFill>
                  <a:srgbClr val="002060"/>
                </a:solidFill>
                <a:latin typeface="Arial" pitchFamily="34" charset="0"/>
                <a:cs typeface="Arial" pitchFamily="34" charset="0"/>
              </a:rPr>
              <a:t> DA </a:t>
            </a:r>
            <a:r>
              <a:rPr lang="en-US" sz="2400" b="1" dirty="0" err="1" smtClean="0">
                <a:solidFill>
                  <a:srgbClr val="002060"/>
                </a:solidFill>
                <a:latin typeface="Arial" pitchFamily="34" charset="0"/>
                <a:cs typeface="Arial" pitchFamily="34" charset="0"/>
              </a:rPr>
              <a:t>BHALLA</a:t>
            </a:r>
            <a:endParaRPr lang="en-US" sz="2400" b="1" dirty="0" smtClean="0">
              <a:solidFill>
                <a:srgbClr val="002060"/>
              </a:solidFill>
              <a:latin typeface="Arial" pitchFamily="34" charset="0"/>
              <a:cs typeface="Arial" pitchFamily="34" charset="0"/>
            </a:endParaRPr>
          </a:p>
          <a:p>
            <a:pPr algn="just"/>
            <a:r>
              <a:rPr lang="en-US" sz="2400" dirty="0" smtClean="0">
                <a:solidFill>
                  <a:schemeClr val="tx1"/>
                </a:solidFill>
                <a:latin typeface="Arial" pitchFamily="34" charset="0"/>
                <a:cs typeface="Arial" pitchFamily="34" charset="0"/>
              </a:rPr>
              <a:t>In Sikh </a:t>
            </a:r>
            <a:r>
              <a:rPr lang="en-US" sz="2400" dirty="0" err="1" smtClean="0">
                <a:solidFill>
                  <a:schemeClr val="tx1"/>
                </a:solidFill>
                <a:latin typeface="Arial" pitchFamily="34" charset="0"/>
                <a:cs typeface="Arial" pitchFamily="34" charset="0"/>
              </a:rPr>
              <a:t>Dharam</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Ardas</a:t>
            </a:r>
            <a:r>
              <a:rPr lang="en-US" sz="2400" dirty="0" smtClean="0">
                <a:solidFill>
                  <a:schemeClr val="tx1"/>
                </a:solidFill>
                <a:latin typeface="Arial" pitchFamily="34" charset="0"/>
                <a:cs typeface="Arial" pitchFamily="34" charset="0"/>
              </a:rPr>
              <a:t> the “</a:t>
            </a:r>
            <a:r>
              <a:rPr lang="en-US" sz="2400" dirty="0" err="1" smtClean="0">
                <a:solidFill>
                  <a:schemeClr val="tx1"/>
                </a:solidFill>
                <a:latin typeface="Arial" pitchFamily="34" charset="0"/>
                <a:cs typeface="Arial" pitchFamily="34" charset="0"/>
              </a:rPr>
              <a:t>Chadh</a:t>
            </a:r>
            <a:r>
              <a:rPr lang="en-US" sz="2400" dirty="0" smtClean="0">
                <a:solidFill>
                  <a:schemeClr val="tx1"/>
                </a:solidFill>
                <a:latin typeface="Arial" pitchFamily="34" charset="0"/>
                <a:cs typeface="Arial" pitchFamily="34" charset="0"/>
              </a:rPr>
              <a:t> Di Kala” “</a:t>
            </a:r>
            <a:r>
              <a:rPr lang="en-US" sz="2400" dirty="0" err="1" smtClean="0">
                <a:solidFill>
                  <a:schemeClr val="tx1"/>
                </a:solidFill>
                <a:latin typeface="Arial" pitchFamily="34" charset="0"/>
                <a:cs typeface="Arial" pitchFamily="34" charset="0"/>
              </a:rPr>
              <a:t>Sarbat</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Da</a:t>
            </a:r>
            <a:r>
              <a:rPr lang="en-US" sz="2400" dirty="0" smtClean="0">
                <a:solidFill>
                  <a:schemeClr val="tx1"/>
                </a:solidFill>
                <a:latin typeface="Arial" pitchFamily="34" charset="0"/>
                <a:cs typeface="Arial" pitchFamily="34" charset="0"/>
              </a:rPr>
              <a:t> </a:t>
            </a:r>
            <a:r>
              <a:rPr lang="en-US" sz="2400" dirty="0" err="1" smtClean="0">
                <a:solidFill>
                  <a:schemeClr val="tx1"/>
                </a:solidFill>
                <a:latin typeface="Arial" pitchFamily="34" charset="0"/>
                <a:cs typeface="Arial" pitchFamily="34" charset="0"/>
              </a:rPr>
              <a:t>Bhalla</a:t>
            </a:r>
            <a:r>
              <a:rPr lang="en-US" sz="2400" dirty="0" smtClean="0">
                <a:solidFill>
                  <a:schemeClr val="tx1"/>
                </a:solidFill>
                <a:latin typeface="Arial" pitchFamily="34" charset="0"/>
                <a:cs typeface="Arial" pitchFamily="34" charset="0"/>
              </a:rPr>
              <a:t>”, “Mann </a:t>
            </a:r>
            <a:r>
              <a:rPr lang="en-US" sz="2400" dirty="0" err="1" smtClean="0">
                <a:solidFill>
                  <a:schemeClr val="tx1"/>
                </a:solidFill>
                <a:latin typeface="Arial" pitchFamily="34" charset="0"/>
                <a:cs typeface="Arial" pitchFamily="34" charset="0"/>
              </a:rPr>
              <a:t>Niva</a:t>
            </a:r>
            <a:r>
              <a:rPr lang="en-US" sz="2400" dirty="0" smtClean="0">
                <a:solidFill>
                  <a:schemeClr val="tx1"/>
                </a:solidFill>
                <a:latin typeface="Arial" pitchFamily="34" charset="0"/>
                <a:cs typeface="Arial" pitchFamily="34" charset="0"/>
              </a:rPr>
              <a:t>”.</a:t>
            </a:r>
          </a:p>
          <a:p>
            <a:pPr algn="just"/>
            <a:r>
              <a:rPr lang="en-US" sz="2400" dirty="0" err="1" smtClean="0">
                <a:solidFill>
                  <a:schemeClr val="tx1"/>
                </a:solidFill>
                <a:latin typeface="Arial" pitchFamily="34" charset="0"/>
                <a:cs typeface="Arial" pitchFamily="34" charset="0"/>
              </a:rPr>
              <a:t>Sarbat</a:t>
            </a:r>
            <a:r>
              <a:rPr lang="en-US" sz="2400" dirty="0" smtClean="0">
                <a:solidFill>
                  <a:schemeClr val="tx1"/>
                </a:solidFill>
                <a:latin typeface="Arial" pitchFamily="34" charset="0"/>
                <a:cs typeface="Arial" pitchFamily="34" charset="0"/>
              </a:rPr>
              <a:t> is totality of human beings having equality and brotherhood among themselves. The common meaning of ‘</a:t>
            </a:r>
            <a:r>
              <a:rPr lang="en-US" sz="2400" dirty="0" err="1" smtClean="0">
                <a:solidFill>
                  <a:schemeClr val="tx1"/>
                </a:solidFill>
                <a:latin typeface="Arial" pitchFamily="34" charset="0"/>
                <a:cs typeface="Arial" pitchFamily="34" charset="0"/>
              </a:rPr>
              <a:t>Sarbat</a:t>
            </a:r>
            <a:r>
              <a:rPr lang="en-US" sz="2400" dirty="0" smtClean="0">
                <a:solidFill>
                  <a:schemeClr val="tx1"/>
                </a:solidFill>
                <a:latin typeface="Arial" pitchFamily="34" charset="0"/>
                <a:cs typeface="Arial" pitchFamily="34" charset="0"/>
              </a:rPr>
              <a:t>’ is “all people” (</a:t>
            </a:r>
            <a:r>
              <a:rPr lang="en-US" sz="2400" dirty="0" err="1" smtClean="0">
                <a:solidFill>
                  <a:schemeClr val="tx1"/>
                </a:solidFill>
                <a:latin typeface="Arial" pitchFamily="34" charset="0"/>
                <a:cs typeface="Arial" pitchFamily="34" charset="0"/>
              </a:rPr>
              <a:t>Sarv</a:t>
            </a:r>
            <a:r>
              <a:rPr lang="en-US" sz="2400" dirty="0" smtClean="0">
                <a:solidFill>
                  <a:schemeClr val="tx1"/>
                </a:solidFill>
                <a:latin typeface="Arial" pitchFamily="34" charset="0"/>
                <a:cs typeface="Arial" pitchFamily="34" charset="0"/>
              </a:rPr>
              <a:t> log).</a:t>
            </a:r>
          </a:p>
          <a:p>
            <a:pPr algn="just"/>
            <a:endParaRPr lang="en-US" sz="2400" dirty="0" smtClean="0">
              <a:solidFill>
                <a:schemeClr val="tx1"/>
              </a:solidFill>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2590800" y="381000"/>
            <a:ext cx="3962400" cy="685800"/>
          </a:xfrm>
          <a:prstGeom prst="rect">
            <a:avLst/>
          </a:prstGeom>
        </p:spPr>
        <p:txBody>
          <a:bodyPr vert="horz" lIns="91440" tIns="45720" rIns="91440" bIns="45720" rtlCol="0">
            <a:normAutofit/>
          </a:bodyPr>
          <a:lstStyle/>
          <a:p>
            <a:pPr lvl="0">
              <a:spcBef>
                <a:spcPct val="20000"/>
              </a:spcBef>
            </a:pPr>
            <a:r>
              <a:rPr lang="en-US" sz="3200" b="1" dirty="0" smtClean="0"/>
              <a:t>          </a:t>
            </a:r>
            <a:r>
              <a:rPr lang="en-US" sz="3200" b="1" i="1" u="sng" dirty="0" smtClean="0">
                <a:solidFill>
                  <a:srgbClr val="002060"/>
                </a:solidFill>
              </a:rPr>
              <a:t>METAPHYSICS</a:t>
            </a:r>
            <a:endParaRPr kumimoji="0" lang="en-US" sz="3200" b="1" i="1" u="sng" strike="noStrike" kern="1200" cap="none" spc="0" normalizeH="0" baseline="0" noProof="0" dirty="0" smtClean="0">
              <a:ln>
                <a:noFill/>
              </a:ln>
              <a:solidFill>
                <a:srgbClr val="002060"/>
              </a:solidFill>
              <a:effectLst/>
              <a:uLnTx/>
              <a:uFillTx/>
              <a:latin typeface="+mn-lt"/>
              <a:ea typeface="+mn-ea"/>
              <a:cs typeface="+mn-cs"/>
            </a:endParaRPr>
          </a:p>
        </p:txBody>
      </p:sp>
      <p:sp>
        <p:nvSpPr>
          <p:cNvPr id="6" name="Subtitle 2"/>
          <p:cNvSpPr txBox="1">
            <a:spLocks/>
          </p:cNvSpPr>
          <p:nvPr/>
        </p:nvSpPr>
        <p:spPr>
          <a:xfrm>
            <a:off x="4572000" y="1066800"/>
            <a:ext cx="4267200" cy="990600"/>
          </a:xfrm>
          <a:prstGeom prst="rect">
            <a:avLst/>
          </a:prstGeom>
        </p:spPr>
        <p:txBody>
          <a:bodyPr vert="horz" lIns="91440" tIns="45720" rIns="91440" bIns="45720" rtlCol="0">
            <a:normAutofit/>
          </a:bodyPr>
          <a:lstStyle/>
          <a:p>
            <a:pPr lvl="0" algn="r">
              <a:spcBef>
                <a:spcPct val="20000"/>
              </a:spcBef>
            </a:pPr>
            <a:r>
              <a:rPr lang="en-US" sz="2200" b="1" dirty="0" smtClean="0">
                <a:solidFill>
                  <a:schemeClr val="tx2">
                    <a:lumMod val="75000"/>
                  </a:schemeClr>
                </a:solidFill>
              </a:rPr>
              <a:t>Class : B.A.-III (Annual)</a:t>
            </a:r>
          </a:p>
        </p:txBody>
      </p:sp>
      <p:sp>
        <p:nvSpPr>
          <p:cNvPr id="8" name="Subtitle 2"/>
          <p:cNvSpPr>
            <a:spLocks noGrp="1"/>
          </p:cNvSpPr>
          <p:nvPr>
            <p:ph type="subTitle" idx="1"/>
          </p:nvPr>
        </p:nvSpPr>
        <p:spPr>
          <a:xfrm>
            <a:off x="1219200" y="2133600"/>
            <a:ext cx="7543800" cy="4343400"/>
          </a:xfrm>
        </p:spPr>
        <p:txBody>
          <a:bodyPr>
            <a:normAutofit lnSpcReduction="10000"/>
          </a:bodyPr>
          <a:lstStyle/>
          <a:p>
            <a:pPr algn="l"/>
            <a:r>
              <a:rPr lang="en-US" sz="2400" b="1" u="sng" dirty="0" smtClean="0">
                <a:solidFill>
                  <a:srgbClr val="002060"/>
                </a:solidFill>
                <a:latin typeface="Arial" pitchFamily="34" charset="0"/>
                <a:cs typeface="Arial" pitchFamily="34" charset="0"/>
              </a:rPr>
              <a:t>BRANCHES OF PHILOSOPHY</a:t>
            </a:r>
          </a:p>
          <a:p>
            <a:pPr algn="just"/>
            <a:r>
              <a:rPr lang="en-US" sz="2400" dirty="0" smtClean="0">
                <a:solidFill>
                  <a:schemeClr val="tx1"/>
                </a:solidFill>
                <a:latin typeface="Arial" pitchFamily="34" charset="0"/>
                <a:cs typeface="Arial" pitchFamily="34" charset="0"/>
              </a:rPr>
              <a:t>There are many smaller studies in the field of philosophy which can be called philosophical sciences. Most of them are becoming independent of philosophy on the basis of their progress such as Psychology, Ethics. Aesthetics etc. But they are still called the branches of Philosophy. One such science which cannot be separated from philosophy is called Metaphysics. All  other branches of Philosophy are directly related with it and Metaphysics is what is real philosophy. The various branches of philosophy in respect of their relationship with Metaphysics are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5105400"/>
            <a:ext cx="7543800" cy="1447800"/>
          </a:xfrm>
        </p:spPr>
        <p:txBody>
          <a:bodyPr>
            <a:normAutofit/>
          </a:bodyPr>
          <a:lstStyle/>
          <a:p>
            <a:pPr algn="just"/>
            <a:r>
              <a:rPr lang="en-US" sz="2000" b="1" u="sng" dirty="0" smtClean="0">
                <a:solidFill>
                  <a:srgbClr val="002060"/>
                </a:solidFill>
                <a:latin typeface="Arial" pitchFamily="34" charset="0"/>
                <a:cs typeface="Arial" pitchFamily="34" charset="0"/>
              </a:rPr>
              <a:t>WHAT IS METAPHYSICS ?</a:t>
            </a:r>
          </a:p>
          <a:p>
            <a:pPr algn="just"/>
            <a:r>
              <a:rPr lang="en-US" sz="2000" dirty="0" smtClean="0">
                <a:solidFill>
                  <a:schemeClr val="tx1"/>
                </a:solidFill>
                <a:latin typeface="Arial" pitchFamily="34" charset="0"/>
                <a:cs typeface="Arial" pitchFamily="34" charset="0"/>
              </a:rPr>
              <a:t>Metaphysics is considered to the most fundamental of all the philosophical sciences. It is often equated with philosophy so that philosophy is Metaphysics and Metaphysics is philosophy.</a:t>
            </a:r>
          </a:p>
        </p:txBody>
      </p:sp>
      <p:sp>
        <p:nvSpPr>
          <p:cNvPr id="4" name="Subtitle 2"/>
          <p:cNvSpPr txBox="1">
            <a:spLocks/>
          </p:cNvSpPr>
          <p:nvPr/>
        </p:nvSpPr>
        <p:spPr>
          <a:xfrm>
            <a:off x="914400" y="457200"/>
            <a:ext cx="7543800" cy="37338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Subtitle 2"/>
          <p:cNvSpPr txBox="1">
            <a:spLocks/>
          </p:cNvSpPr>
          <p:nvPr/>
        </p:nvSpPr>
        <p:spPr>
          <a:xfrm>
            <a:off x="990600" y="533400"/>
            <a:ext cx="7543800" cy="22098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7" name="Picture 6" descr="DEKHTEHAIN.JPG"/>
          <p:cNvPicPr>
            <a:picLocks noChangeAspect="1"/>
          </p:cNvPicPr>
          <p:nvPr/>
        </p:nvPicPr>
        <p:blipFill>
          <a:blip r:embed="rId2"/>
          <a:stretch>
            <a:fillRect/>
          </a:stretch>
        </p:blipFill>
        <p:spPr>
          <a:xfrm>
            <a:off x="1066800" y="685800"/>
            <a:ext cx="7360920" cy="4292443"/>
          </a:xfrm>
          <a:prstGeom prst="rect">
            <a:avLst/>
          </a:prstGeom>
          <a:solidFill>
            <a:schemeClr val="accent1"/>
          </a:solid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lnSpcReduction="10000"/>
          </a:bodyPr>
          <a:lstStyle/>
          <a:p>
            <a:pPr algn="l"/>
            <a:r>
              <a:rPr lang="en-US" sz="2400" b="1" u="sng" dirty="0" smtClean="0">
                <a:solidFill>
                  <a:srgbClr val="002060"/>
                </a:solidFill>
                <a:latin typeface="Arial" pitchFamily="34" charset="0"/>
                <a:cs typeface="Arial" pitchFamily="34" charset="0"/>
              </a:rPr>
              <a:t>THREE BRANCHES OF METAPHYSICS</a:t>
            </a:r>
          </a:p>
          <a:p>
            <a:pPr algn="l"/>
            <a:r>
              <a:rPr lang="en-US" sz="2400" dirty="0" smtClean="0">
                <a:solidFill>
                  <a:schemeClr val="tx1"/>
                </a:solidFill>
                <a:latin typeface="Arial" pitchFamily="34" charset="0"/>
                <a:cs typeface="Arial" pitchFamily="34" charset="0"/>
              </a:rPr>
              <a:t>It has face </a:t>
            </a:r>
            <a:r>
              <a:rPr lang="en-US" sz="2400" dirty="0" err="1" smtClean="0">
                <a:solidFill>
                  <a:schemeClr val="tx1"/>
                </a:solidFill>
                <a:latin typeface="Arial" pitchFamily="34" charset="0"/>
                <a:cs typeface="Arial" pitchFamily="34" charset="0"/>
              </a:rPr>
              <a:t>atleast</a:t>
            </a:r>
            <a:r>
              <a:rPr lang="en-US" sz="2400" dirty="0" smtClean="0">
                <a:solidFill>
                  <a:schemeClr val="tx1"/>
                </a:solidFill>
                <a:latin typeface="Arial" pitchFamily="34" charset="0"/>
                <a:cs typeface="Arial" pitchFamily="34" charset="0"/>
              </a:rPr>
              <a:t> three problems which are fundamental to the inquiry into reality -</a:t>
            </a:r>
          </a:p>
          <a:p>
            <a:pPr marL="457200" indent="-457200" algn="just">
              <a:buAutoNum type="arabicPeriod"/>
            </a:pPr>
            <a:r>
              <a:rPr lang="en-US" sz="2400" dirty="0" smtClean="0">
                <a:solidFill>
                  <a:schemeClr val="tx1"/>
                </a:solidFill>
                <a:latin typeface="Arial" pitchFamily="34" charset="0"/>
                <a:cs typeface="Arial" pitchFamily="34" charset="0"/>
              </a:rPr>
              <a:t>How to know the reality ? What is truth ?</a:t>
            </a:r>
          </a:p>
          <a:p>
            <a:pPr marL="457200" indent="-457200" algn="just">
              <a:buAutoNum type="arabicPeriod"/>
            </a:pPr>
            <a:r>
              <a:rPr lang="en-US" sz="2400" dirty="0" smtClean="0">
                <a:solidFill>
                  <a:schemeClr val="tx1"/>
                </a:solidFill>
                <a:latin typeface="Arial" pitchFamily="34" charset="0"/>
                <a:cs typeface="Arial" pitchFamily="34" charset="0"/>
              </a:rPr>
              <a:t>What is the reality ?</a:t>
            </a:r>
          </a:p>
          <a:p>
            <a:pPr marL="457200" indent="-457200" algn="just">
              <a:buAutoNum type="arabicPeriod"/>
            </a:pPr>
            <a:r>
              <a:rPr lang="en-US" sz="2400" dirty="0" smtClean="0">
                <a:solidFill>
                  <a:schemeClr val="tx1"/>
                </a:solidFill>
                <a:latin typeface="Arial" pitchFamily="34" charset="0"/>
                <a:cs typeface="Arial" pitchFamily="34" charset="0"/>
              </a:rPr>
              <a:t>What is the value of reality ?</a:t>
            </a:r>
          </a:p>
          <a:p>
            <a:pPr marL="457200" indent="-457200" algn="just"/>
            <a:r>
              <a:rPr lang="en-US" sz="2400" dirty="0" smtClean="0">
                <a:solidFill>
                  <a:schemeClr val="tx1"/>
                </a:solidFill>
                <a:latin typeface="Arial" pitchFamily="34" charset="0"/>
                <a:cs typeface="Arial" pitchFamily="34" charset="0"/>
              </a:rPr>
              <a:t>The following three studies undertake to investigate and solve the above problems respectively -</a:t>
            </a:r>
          </a:p>
          <a:p>
            <a:pPr marL="457200" indent="-457200" algn="just">
              <a:buAutoNum type="arabicPeriod"/>
            </a:pPr>
            <a:r>
              <a:rPr lang="en-US" sz="2400" dirty="0" smtClean="0">
                <a:solidFill>
                  <a:schemeClr val="tx1"/>
                </a:solidFill>
                <a:latin typeface="Arial" pitchFamily="34" charset="0"/>
                <a:cs typeface="Arial" pitchFamily="34" charset="0"/>
              </a:rPr>
              <a:t>Epistemology – the science of knowledge</a:t>
            </a:r>
          </a:p>
          <a:p>
            <a:pPr marL="457200" indent="-457200" algn="just">
              <a:buAutoNum type="arabicPeriod"/>
            </a:pPr>
            <a:r>
              <a:rPr lang="en-US" sz="2400" dirty="0" smtClean="0">
                <a:solidFill>
                  <a:schemeClr val="tx1"/>
                </a:solidFill>
                <a:latin typeface="Arial" pitchFamily="34" charset="0"/>
                <a:cs typeface="Arial" pitchFamily="34" charset="0"/>
              </a:rPr>
              <a:t>Ontology – the science of existence</a:t>
            </a:r>
          </a:p>
          <a:p>
            <a:pPr marL="457200" indent="-457200" algn="just">
              <a:buAutoNum type="arabicPeriod"/>
            </a:pPr>
            <a:r>
              <a:rPr lang="en-US" sz="2400" dirty="0" smtClean="0">
                <a:solidFill>
                  <a:schemeClr val="tx1"/>
                </a:solidFill>
                <a:latin typeface="Arial" pitchFamily="34" charset="0"/>
                <a:cs typeface="Arial" pitchFamily="34" charset="0"/>
              </a:rPr>
              <a:t>Axiology – the science of values</a:t>
            </a:r>
          </a:p>
          <a:p>
            <a:pPr marL="457200" indent="-457200" algn="just">
              <a:buFontTx/>
              <a:buChar char="-"/>
            </a:pPr>
            <a:r>
              <a:rPr lang="en-US" sz="2400" dirty="0" smtClean="0">
                <a:solidFill>
                  <a:schemeClr val="tx1"/>
                </a:solidFill>
                <a:latin typeface="Arial" pitchFamily="34" charset="0"/>
                <a:cs typeface="Arial" pitchFamily="34" charset="0"/>
              </a:rPr>
              <a:t>What are the sources f knowledge ?</a:t>
            </a:r>
          </a:p>
          <a:p>
            <a:pPr marL="457200" indent="-457200" algn="just">
              <a:buFontTx/>
              <a:buChar char="-"/>
            </a:pPr>
            <a:r>
              <a:rPr lang="en-US" sz="2400" dirty="0" smtClean="0">
                <a:solidFill>
                  <a:schemeClr val="tx1"/>
                </a:solidFill>
                <a:latin typeface="Arial" pitchFamily="34" charset="0"/>
                <a:cs typeface="Arial" pitchFamily="34" charset="0"/>
              </a:rPr>
              <a:t>What is the nature of knowledge ?</a:t>
            </a:r>
          </a:p>
          <a:p>
            <a:pPr marL="457200" indent="-457200" algn="just">
              <a:buFontTx/>
              <a:buChar char="-"/>
            </a:pPr>
            <a:r>
              <a:rPr lang="en-US" sz="2400" dirty="0" smtClean="0">
                <a:solidFill>
                  <a:schemeClr val="tx1"/>
                </a:solidFill>
                <a:latin typeface="Arial" pitchFamily="34" charset="0"/>
                <a:cs typeface="Arial" pitchFamily="34" charset="0"/>
              </a:rPr>
              <a:t>How to determine truth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a:bodyPr>
          <a:lstStyle/>
          <a:p>
            <a:pPr algn="l"/>
            <a:r>
              <a:rPr lang="en-US" sz="2400" b="1" u="sng" dirty="0" smtClean="0">
                <a:solidFill>
                  <a:srgbClr val="002060"/>
                </a:solidFill>
                <a:latin typeface="Arial" pitchFamily="34" charset="0"/>
                <a:cs typeface="Arial" pitchFamily="34" charset="0"/>
              </a:rPr>
              <a:t>ONTOLOGY</a:t>
            </a:r>
          </a:p>
          <a:p>
            <a:pPr algn="just"/>
            <a:r>
              <a:rPr lang="en-US" sz="2400" dirty="0" smtClean="0">
                <a:solidFill>
                  <a:schemeClr val="tx1"/>
                </a:solidFill>
                <a:latin typeface="Arial" pitchFamily="34" charset="0"/>
                <a:cs typeface="Arial" pitchFamily="34" charset="0"/>
              </a:rPr>
              <a:t>It is the main branch of Metaphysics which studies the nature of “Being” or “Existence”. </a:t>
            </a:r>
          </a:p>
          <a:p>
            <a:pPr algn="just"/>
            <a:r>
              <a:rPr lang="en-US" sz="2400" dirty="0" smtClean="0">
                <a:solidFill>
                  <a:schemeClr val="tx1"/>
                </a:solidFill>
                <a:latin typeface="Arial" pitchFamily="34" charset="0"/>
                <a:cs typeface="Arial" pitchFamily="34" charset="0"/>
              </a:rPr>
              <a:t>Discuss these theories here - </a:t>
            </a:r>
          </a:p>
          <a:p>
            <a:pPr marL="457200" indent="-457200" algn="just">
              <a:buAutoNum type="arabicPeriod"/>
            </a:pPr>
            <a:r>
              <a:rPr lang="en-US" sz="2400" dirty="0" smtClean="0">
                <a:solidFill>
                  <a:schemeClr val="tx1"/>
                </a:solidFill>
                <a:latin typeface="Arial" pitchFamily="34" charset="0"/>
                <a:cs typeface="Arial" pitchFamily="34" charset="0"/>
              </a:rPr>
              <a:t>Monism</a:t>
            </a:r>
          </a:p>
          <a:p>
            <a:pPr marL="457200" indent="-457200" algn="just">
              <a:buAutoNum type="arabicPeriod"/>
            </a:pPr>
            <a:r>
              <a:rPr lang="en-US" sz="2400" dirty="0" smtClean="0">
                <a:solidFill>
                  <a:schemeClr val="tx1"/>
                </a:solidFill>
                <a:latin typeface="Arial" pitchFamily="34" charset="0"/>
                <a:cs typeface="Arial" pitchFamily="34" charset="0"/>
              </a:rPr>
              <a:t>Materialism</a:t>
            </a:r>
          </a:p>
          <a:p>
            <a:pPr marL="457200" indent="-457200" algn="just">
              <a:buAutoNum type="arabicPeriod"/>
            </a:pPr>
            <a:r>
              <a:rPr lang="en-US" sz="2400" dirty="0" smtClean="0">
                <a:solidFill>
                  <a:schemeClr val="tx1"/>
                </a:solidFill>
                <a:latin typeface="Arial" pitchFamily="34" charset="0"/>
                <a:cs typeface="Arial" pitchFamily="34" charset="0"/>
              </a:rPr>
              <a:t>Spiritualism</a:t>
            </a:r>
          </a:p>
          <a:p>
            <a:pPr marL="457200" indent="-457200" algn="just">
              <a:buAutoNum type="arabicPeriod"/>
            </a:pPr>
            <a:r>
              <a:rPr lang="en-US" sz="2400" dirty="0" smtClean="0">
                <a:solidFill>
                  <a:schemeClr val="tx1"/>
                </a:solidFill>
                <a:latin typeface="Arial" pitchFamily="34" charset="0"/>
                <a:cs typeface="Arial" pitchFamily="34" charset="0"/>
              </a:rPr>
              <a:t>Neutral Monism</a:t>
            </a:r>
          </a:p>
          <a:p>
            <a:pPr marL="457200" indent="-457200" algn="just">
              <a:buAutoNum type="arabicPeriod"/>
            </a:pPr>
            <a:r>
              <a:rPr lang="en-US" sz="2400" dirty="0" smtClean="0">
                <a:solidFill>
                  <a:schemeClr val="tx1"/>
                </a:solidFill>
                <a:latin typeface="Arial" pitchFamily="34" charset="0"/>
                <a:cs typeface="Arial" pitchFamily="34" charset="0"/>
              </a:rPr>
              <a:t>Dualism</a:t>
            </a:r>
          </a:p>
          <a:p>
            <a:pPr marL="457200" indent="-457200" algn="just">
              <a:buAutoNum type="arabicPeriod"/>
            </a:pPr>
            <a:r>
              <a:rPr lang="en-US" sz="2400" dirty="0" smtClean="0">
                <a:solidFill>
                  <a:schemeClr val="tx1"/>
                </a:solidFill>
                <a:latin typeface="Arial" pitchFamily="34" charset="0"/>
                <a:cs typeface="Arial" pitchFamily="34" charset="0"/>
              </a:rPr>
              <a:t>Pluralism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lnSpcReduction="10000"/>
          </a:bodyPr>
          <a:lstStyle/>
          <a:p>
            <a:pPr algn="l"/>
            <a:r>
              <a:rPr lang="en-US" sz="2400" b="1" u="sng" dirty="0" smtClean="0">
                <a:solidFill>
                  <a:srgbClr val="002060"/>
                </a:solidFill>
                <a:latin typeface="Arial" pitchFamily="34" charset="0"/>
                <a:cs typeface="Arial" pitchFamily="34" charset="0"/>
              </a:rPr>
              <a:t>BRANCHES OF ONTOLOGY</a:t>
            </a:r>
          </a:p>
          <a:p>
            <a:pPr algn="l"/>
            <a:r>
              <a:rPr lang="en-US" sz="2400" dirty="0" smtClean="0">
                <a:solidFill>
                  <a:schemeClr val="tx1"/>
                </a:solidFill>
                <a:latin typeface="Arial" pitchFamily="34" charset="0"/>
                <a:cs typeface="Arial" pitchFamily="34" charset="0"/>
              </a:rPr>
              <a:t>Ontology is the study of existence which consists of the universe, the self of man and God.</a:t>
            </a:r>
          </a:p>
          <a:p>
            <a:pPr marL="457200" indent="-457200" algn="just">
              <a:buAutoNum type="arabicPeriod"/>
            </a:pPr>
            <a:r>
              <a:rPr lang="en-US" sz="2400" dirty="0" smtClean="0">
                <a:solidFill>
                  <a:schemeClr val="tx1"/>
                </a:solidFill>
                <a:latin typeface="Arial" pitchFamily="34" charset="0"/>
                <a:cs typeface="Arial" pitchFamily="34" charset="0"/>
              </a:rPr>
              <a:t>Cosmology. It is science of the entire universe which is also called “Cosmos.</a:t>
            </a:r>
          </a:p>
          <a:p>
            <a:pPr marL="457200" indent="-457200" algn="just">
              <a:buAutoNum type="arabicPeriod"/>
            </a:pPr>
            <a:r>
              <a:rPr lang="en-US" sz="2400" dirty="0" smtClean="0">
                <a:solidFill>
                  <a:schemeClr val="tx1"/>
                </a:solidFill>
                <a:latin typeface="Arial" pitchFamily="34" charset="0"/>
                <a:cs typeface="Arial" pitchFamily="34" charset="0"/>
              </a:rPr>
              <a:t>Psychology. It is a science of self.</a:t>
            </a:r>
          </a:p>
          <a:p>
            <a:pPr marL="457200" indent="-457200" algn="just">
              <a:buAutoNum type="arabicPeriod"/>
            </a:pPr>
            <a:r>
              <a:rPr lang="en-US" sz="2400" dirty="0" smtClean="0">
                <a:solidFill>
                  <a:schemeClr val="tx1"/>
                </a:solidFill>
                <a:latin typeface="Arial" pitchFamily="34" charset="0"/>
                <a:cs typeface="Arial" pitchFamily="34" charset="0"/>
              </a:rPr>
              <a:t>Theology. It is a branch of ontology or philosophy.</a:t>
            </a:r>
          </a:p>
          <a:p>
            <a:pPr marL="457200" indent="-457200" algn="just"/>
            <a:endParaRPr lang="en-US" sz="2400" dirty="0">
              <a:solidFill>
                <a:schemeClr val="tx1"/>
              </a:solidFill>
              <a:latin typeface="Arial" pitchFamily="34" charset="0"/>
              <a:cs typeface="Arial" pitchFamily="34" charset="0"/>
            </a:endParaRPr>
          </a:p>
          <a:p>
            <a:pPr algn="l"/>
            <a:r>
              <a:rPr lang="en-US" sz="2400" b="1" u="sng" dirty="0" smtClean="0">
                <a:solidFill>
                  <a:srgbClr val="002060"/>
                </a:solidFill>
                <a:latin typeface="Arial" pitchFamily="34" charset="0"/>
                <a:cs typeface="Arial" pitchFamily="34" charset="0"/>
              </a:rPr>
              <a:t>NOTION OF SUBSTANCE IN METAPHYSICS</a:t>
            </a:r>
          </a:p>
          <a:p>
            <a:pPr algn="l"/>
            <a:r>
              <a:rPr lang="en-US" sz="2400" dirty="0" smtClean="0">
                <a:solidFill>
                  <a:schemeClr val="tx1"/>
                </a:solidFill>
                <a:latin typeface="Arial" pitchFamily="34" charset="0"/>
                <a:cs typeface="Arial" pitchFamily="34" charset="0"/>
              </a:rPr>
              <a:t>Ontology is the study of existence which consists of the universe, the self of man and God.</a:t>
            </a:r>
          </a:p>
          <a:p>
            <a:pPr marL="457200" indent="-457200" algn="just">
              <a:buAutoNum type="arabicPeriod"/>
            </a:pPr>
            <a:r>
              <a:rPr lang="en-US" sz="2400" dirty="0" smtClean="0">
                <a:solidFill>
                  <a:schemeClr val="tx1"/>
                </a:solidFill>
                <a:latin typeface="Arial" pitchFamily="34" charset="0"/>
                <a:cs typeface="Arial" pitchFamily="34" charset="0"/>
              </a:rPr>
              <a:t>Substance</a:t>
            </a:r>
          </a:p>
          <a:p>
            <a:pPr marL="457200" indent="-457200" algn="just">
              <a:buAutoNum type="arabicPeriod"/>
            </a:pPr>
            <a:r>
              <a:rPr lang="en-US" sz="2400" dirty="0" smtClean="0">
                <a:solidFill>
                  <a:schemeClr val="tx1"/>
                </a:solidFill>
                <a:latin typeface="Arial" pitchFamily="34" charset="0"/>
                <a:cs typeface="Arial" pitchFamily="34" charset="0"/>
              </a:rPr>
              <a:t>Attribute</a:t>
            </a:r>
          </a:p>
          <a:p>
            <a:pPr marL="457200" indent="-457200" algn="just">
              <a:buAutoNum type="arabicPeriod"/>
            </a:pPr>
            <a:r>
              <a:rPr lang="en-US" sz="2400" dirty="0" smtClean="0">
                <a:solidFill>
                  <a:schemeClr val="tx1"/>
                </a:solidFill>
                <a:latin typeface="Arial" pitchFamily="34" charset="0"/>
                <a:cs typeface="Arial" pitchFamily="34" charset="0"/>
              </a:rPr>
              <a:t>Modes</a:t>
            </a:r>
          </a:p>
          <a:p>
            <a:pPr marL="457200" indent="-457200" algn="just"/>
            <a:r>
              <a:rPr lang="en-US" sz="2400" dirty="0" smtClean="0">
                <a:solidFill>
                  <a:schemeClr val="tx1"/>
                </a:solidFill>
                <a:latin typeface="Arial" pitchFamily="34" charset="0"/>
                <a:cs typeface="Arial" pitchFamily="34" charset="0"/>
              </a:rPr>
              <a:t>-- Axiology. Axiology is science of value.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990600" y="381000"/>
            <a:ext cx="3962400" cy="685800"/>
          </a:xfrm>
          <a:prstGeom prst="rect">
            <a:avLst/>
          </a:prstGeom>
        </p:spPr>
        <p:txBody>
          <a:bodyPr vert="horz" lIns="91440" tIns="45720" rIns="91440" bIns="45720" rtlCol="0">
            <a:normAutofit/>
          </a:bodyPr>
          <a:lstStyle/>
          <a:p>
            <a:pPr lvl="0">
              <a:spcBef>
                <a:spcPct val="20000"/>
              </a:spcBef>
            </a:pPr>
            <a:r>
              <a:rPr lang="en-US" sz="3200" b="1" u="sng" dirty="0" smtClean="0">
                <a:solidFill>
                  <a:srgbClr val="002060"/>
                </a:solidFill>
              </a:rPr>
              <a:t>AESTHETICS</a:t>
            </a:r>
            <a:endParaRPr kumimoji="0" lang="en-US" sz="3200" b="1" i="0" u="sng" strike="noStrike" kern="1200" cap="none" spc="0" normalizeH="0" baseline="0" noProof="0" dirty="0" smtClean="0">
              <a:ln>
                <a:noFill/>
              </a:ln>
              <a:solidFill>
                <a:srgbClr val="002060"/>
              </a:solidFill>
              <a:effectLst/>
              <a:uLnTx/>
              <a:uFillTx/>
              <a:latin typeface="+mn-lt"/>
              <a:ea typeface="+mn-ea"/>
              <a:cs typeface="+mn-cs"/>
            </a:endParaRPr>
          </a:p>
        </p:txBody>
      </p:sp>
      <p:sp>
        <p:nvSpPr>
          <p:cNvPr id="6" name="Subtitle 2"/>
          <p:cNvSpPr txBox="1">
            <a:spLocks/>
          </p:cNvSpPr>
          <p:nvPr/>
        </p:nvSpPr>
        <p:spPr>
          <a:xfrm>
            <a:off x="4572000" y="838200"/>
            <a:ext cx="4267200" cy="762000"/>
          </a:xfrm>
          <a:prstGeom prst="rect">
            <a:avLst/>
          </a:prstGeom>
        </p:spPr>
        <p:txBody>
          <a:bodyPr vert="horz" lIns="91440" tIns="45720" rIns="91440" bIns="45720" rtlCol="0">
            <a:normAutofit/>
          </a:bodyPr>
          <a:lstStyle/>
          <a:p>
            <a:pPr lvl="0" algn="r">
              <a:spcBef>
                <a:spcPct val="20000"/>
              </a:spcBef>
            </a:pPr>
            <a:r>
              <a:rPr lang="en-US" sz="2800" b="1" dirty="0" smtClean="0">
                <a:solidFill>
                  <a:schemeClr val="tx2">
                    <a:lumMod val="75000"/>
                  </a:schemeClr>
                </a:solidFill>
              </a:rPr>
              <a:t>Class : B.A.-III (Annual)</a:t>
            </a:r>
          </a:p>
        </p:txBody>
      </p:sp>
      <p:sp>
        <p:nvSpPr>
          <p:cNvPr id="8" name="Subtitle 2"/>
          <p:cNvSpPr>
            <a:spLocks noGrp="1"/>
          </p:cNvSpPr>
          <p:nvPr>
            <p:ph type="subTitle" idx="1"/>
          </p:nvPr>
        </p:nvSpPr>
        <p:spPr>
          <a:xfrm>
            <a:off x="1219200" y="1828800"/>
            <a:ext cx="7543800" cy="4343400"/>
          </a:xfrm>
        </p:spPr>
        <p:txBody>
          <a:bodyPr>
            <a:normAutofit/>
          </a:bodyPr>
          <a:lstStyle/>
          <a:p>
            <a:pPr algn="l"/>
            <a:r>
              <a:rPr lang="en-US" sz="2400" b="1" u="sng" dirty="0" smtClean="0">
                <a:solidFill>
                  <a:srgbClr val="002060"/>
                </a:solidFill>
                <a:latin typeface="Arial" pitchFamily="34" charset="0"/>
                <a:cs typeface="Arial" pitchFamily="34" charset="0"/>
              </a:rPr>
              <a:t>MEANING AND NATURE OF AESTHETICS</a:t>
            </a:r>
          </a:p>
          <a:p>
            <a:pPr algn="just"/>
            <a:r>
              <a:rPr lang="en-US" sz="2400" dirty="0" err="1" smtClean="0">
                <a:solidFill>
                  <a:schemeClr val="tx1"/>
                </a:solidFill>
                <a:latin typeface="Arial" pitchFamily="34" charset="0"/>
                <a:cs typeface="Arial" pitchFamily="34" charset="0"/>
              </a:rPr>
              <a:t>Aesthics</a:t>
            </a:r>
            <a:r>
              <a:rPr lang="en-US" sz="2400" dirty="0" smtClean="0">
                <a:solidFill>
                  <a:schemeClr val="tx1"/>
                </a:solidFill>
                <a:latin typeface="Arial" pitchFamily="34" charset="0"/>
                <a:cs typeface="Arial" pitchFamily="34" charset="0"/>
              </a:rPr>
              <a:t> is the study of Beauty. It is an important branch of Axiology. Beauty itself is a very important value of human life.</a:t>
            </a:r>
          </a:p>
          <a:p>
            <a:pPr algn="l"/>
            <a:r>
              <a:rPr lang="en-US" sz="2400" b="1" u="sng" dirty="0" smtClean="0">
                <a:solidFill>
                  <a:srgbClr val="002060"/>
                </a:solidFill>
                <a:latin typeface="Arial" pitchFamily="34" charset="0"/>
                <a:cs typeface="Arial" pitchFamily="34" charset="0"/>
              </a:rPr>
              <a:t>THE NATURE OF AESTHETIC EXPERIENCE</a:t>
            </a:r>
          </a:p>
          <a:p>
            <a:pPr algn="l"/>
            <a:r>
              <a:rPr lang="en-US" sz="2400" dirty="0" smtClean="0">
                <a:solidFill>
                  <a:schemeClr val="tx1"/>
                </a:solidFill>
                <a:latin typeface="Arial" pitchFamily="34" charset="0"/>
                <a:cs typeface="Arial" pitchFamily="34" charset="0"/>
              </a:rPr>
              <a:t>We have found that Aesthetics moves within the limits of aesthetic experience. If we </a:t>
            </a:r>
            <a:r>
              <a:rPr lang="en-US" sz="2400" dirty="0" err="1" smtClean="0">
                <a:solidFill>
                  <a:schemeClr val="tx1"/>
                </a:solidFill>
                <a:latin typeface="Arial" pitchFamily="34" charset="0"/>
                <a:cs typeface="Arial" pitchFamily="34" charset="0"/>
              </a:rPr>
              <a:t>analyse</a:t>
            </a:r>
            <a:r>
              <a:rPr lang="en-US" sz="2400" dirty="0" smtClean="0">
                <a:solidFill>
                  <a:schemeClr val="tx1"/>
                </a:solidFill>
                <a:latin typeface="Arial" pitchFamily="34" charset="0"/>
                <a:cs typeface="Arial" pitchFamily="34" charset="0"/>
              </a:rPr>
              <a:t> aesthetic experience, we find that </a:t>
            </a:r>
            <a:r>
              <a:rPr lang="en-US" sz="2400" dirty="0" err="1" smtClean="0">
                <a:solidFill>
                  <a:schemeClr val="tx1"/>
                </a:solidFill>
                <a:latin typeface="Arial" pitchFamily="34" charset="0"/>
                <a:cs typeface="Arial" pitchFamily="34" charset="0"/>
              </a:rPr>
              <a:t>atleast</a:t>
            </a:r>
            <a:r>
              <a:rPr lang="en-US" sz="2400" dirty="0" smtClean="0">
                <a:solidFill>
                  <a:schemeClr val="tx1"/>
                </a:solidFill>
                <a:latin typeface="Arial" pitchFamily="34" charset="0"/>
                <a:cs typeface="Arial" pitchFamily="34" charset="0"/>
              </a:rPr>
              <a:t> three elements are present in it, which can be stated as under :</a:t>
            </a:r>
          </a:p>
          <a:p>
            <a:pPr algn="l"/>
            <a:r>
              <a:rPr lang="en-US" sz="2400" dirty="0" smtClean="0">
                <a:solidFill>
                  <a:schemeClr val="tx1"/>
                </a:solidFill>
                <a:latin typeface="Arial" pitchFamily="34" charset="0"/>
                <a:cs typeface="Arial" pitchFamily="34" charset="0"/>
              </a:rPr>
              <a:t>1. Perception.	2.  Emotion 		3. Joy</a:t>
            </a:r>
          </a:p>
          <a:p>
            <a:pPr marL="514350" indent="-514350" algn="l"/>
            <a:endParaRPr lang="en-US" sz="2400" dirty="0" smtClean="0">
              <a:solidFill>
                <a:schemeClr val="tx1"/>
              </a:solidFill>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fontScale="92500" lnSpcReduction="20000"/>
          </a:bodyPr>
          <a:lstStyle/>
          <a:p>
            <a:pPr marL="457200" indent="-457200" algn="just">
              <a:buAutoNum type="arabicPeriod"/>
            </a:pPr>
            <a:r>
              <a:rPr lang="en-US" sz="2400" b="1" u="sng" dirty="0" smtClean="0">
                <a:solidFill>
                  <a:schemeClr val="tx2">
                    <a:lumMod val="75000"/>
                  </a:schemeClr>
                </a:solidFill>
                <a:latin typeface="Arial" pitchFamily="34" charset="0"/>
                <a:cs typeface="Arial" pitchFamily="34" charset="0"/>
              </a:rPr>
              <a:t>Perception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Aesthetic experience depends upon perception. Just as a person get the sanctions of </a:t>
            </a:r>
            <a:r>
              <a:rPr lang="en-US" sz="2400" dirty="0" err="1" smtClean="0">
                <a:solidFill>
                  <a:schemeClr val="tx1"/>
                </a:solidFill>
                <a:latin typeface="Arial" pitchFamily="34" charset="0"/>
                <a:cs typeface="Arial" pitchFamily="34" charset="0"/>
              </a:rPr>
              <a:t>colour</a:t>
            </a:r>
            <a:r>
              <a:rPr lang="en-US" sz="2400" dirty="0" smtClean="0">
                <a:solidFill>
                  <a:schemeClr val="tx1"/>
                </a:solidFill>
                <a:latin typeface="Arial" pitchFamily="34" charset="0"/>
                <a:cs typeface="Arial" pitchFamily="34" charset="0"/>
              </a:rPr>
              <a:t>, sound, smell, taste and touch, the same happens in the aesthetic experience too, because a beautiful object is also an object like others to be known by sensory experience. The dependence of aesthetic experience on form, shape, </a:t>
            </a:r>
            <a:r>
              <a:rPr lang="en-US" sz="2400" dirty="0" err="1" smtClean="0">
                <a:solidFill>
                  <a:schemeClr val="tx1"/>
                </a:solidFill>
                <a:latin typeface="Arial" pitchFamily="34" charset="0"/>
                <a:cs typeface="Arial" pitchFamily="34" charset="0"/>
              </a:rPr>
              <a:t>colour</a:t>
            </a:r>
            <a:r>
              <a:rPr lang="en-US" sz="2400" dirty="0" smtClean="0">
                <a:solidFill>
                  <a:schemeClr val="tx1"/>
                </a:solidFill>
                <a:latin typeface="Arial" pitchFamily="34" charset="0"/>
                <a:cs typeface="Arial" pitchFamily="34" charset="0"/>
              </a:rPr>
              <a:t> and sound is more than otherwise.</a:t>
            </a:r>
          </a:p>
          <a:p>
            <a:pPr marL="457200" indent="-457200" algn="just">
              <a:buAutoNum type="arabicPeriod"/>
            </a:pPr>
            <a:r>
              <a:rPr lang="en-US" sz="2400" b="1" u="sng" dirty="0" smtClean="0">
                <a:solidFill>
                  <a:schemeClr val="tx2">
                    <a:lumMod val="75000"/>
                  </a:schemeClr>
                </a:solidFill>
                <a:latin typeface="Arial" pitchFamily="34" charset="0"/>
                <a:cs typeface="Arial" pitchFamily="34" charset="0"/>
              </a:rPr>
              <a:t>Emotion</a:t>
            </a:r>
            <a:r>
              <a:rPr lang="en-US" sz="2400" b="1" u="sng" dirty="0" smtClean="0">
                <a:solidFill>
                  <a:schemeClr val="tx1"/>
                </a:solidFill>
                <a:latin typeface="Arial" pitchFamily="34" charset="0"/>
                <a:cs typeface="Arial" pitchFamily="34" charset="0"/>
              </a:rPr>
              <a:t>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There is an important difference between sensory experience and aesthetics experience. This is known as aesthetic emotion which is different from other emotions too.</a:t>
            </a:r>
          </a:p>
          <a:p>
            <a:pPr marL="457200" indent="-457200" algn="just">
              <a:buAutoNum type="arabicPeriod"/>
            </a:pPr>
            <a:r>
              <a:rPr lang="en-US" sz="2400" b="1" u="sng" dirty="0" smtClean="0">
                <a:solidFill>
                  <a:schemeClr val="tx2">
                    <a:lumMod val="75000"/>
                  </a:schemeClr>
                </a:solidFill>
                <a:latin typeface="Arial" pitchFamily="34" charset="0"/>
                <a:cs typeface="Arial" pitchFamily="34" charset="0"/>
              </a:rPr>
              <a:t>Joy</a:t>
            </a:r>
            <a:r>
              <a:rPr lang="en-US" sz="2400" b="1" u="sng" dirty="0" smtClean="0">
                <a:solidFill>
                  <a:schemeClr val="tx1"/>
                </a:solidFill>
                <a:latin typeface="Arial" pitchFamily="34" charset="0"/>
                <a:cs typeface="Arial" pitchFamily="34" charset="0"/>
              </a:rPr>
              <a:t> </a:t>
            </a:r>
            <a:r>
              <a:rPr lang="en-US" sz="2400" b="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Many types of emotions can be aroused in the mind, but aesthetic emotion is distinguished from them in the respect that even if pleasurable feelings attend on the satisfaction of other emotions. It is on the basis of aesthetic joy which one gets on seeing an object of beauty, that aesthetic emotion stands distinguished from other emotions, an object that can yield such a joy, it is beautiful.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533400"/>
            <a:ext cx="7543800" cy="5867400"/>
          </a:xfrm>
        </p:spPr>
        <p:txBody>
          <a:bodyPr>
            <a:normAutofit lnSpcReduction="10000"/>
          </a:bodyPr>
          <a:lstStyle/>
          <a:p>
            <a:pPr algn="l"/>
            <a:r>
              <a:rPr lang="en-US" sz="2400" b="1" u="sng" dirty="0" smtClean="0">
                <a:solidFill>
                  <a:srgbClr val="002060"/>
                </a:solidFill>
                <a:latin typeface="Arial" pitchFamily="34" charset="0"/>
                <a:cs typeface="Arial" pitchFamily="34" charset="0"/>
              </a:rPr>
              <a:t>NATURE OF BEAUTY</a:t>
            </a:r>
          </a:p>
          <a:p>
            <a:pPr algn="just"/>
            <a:r>
              <a:rPr lang="en-US" sz="2400" dirty="0" smtClean="0">
                <a:solidFill>
                  <a:schemeClr val="tx1"/>
                </a:solidFill>
                <a:latin typeface="Arial" pitchFamily="34" charset="0"/>
                <a:cs typeface="Arial" pitchFamily="34" charset="0"/>
              </a:rPr>
              <a:t>Beauty is the sole subject-matter of Aesthetics. The most fundamental question remains as to what is beauty ?</a:t>
            </a:r>
          </a:p>
          <a:p>
            <a:pPr algn="just"/>
            <a:r>
              <a:rPr lang="en-US" sz="2400" i="1" dirty="0" smtClean="0">
                <a:solidFill>
                  <a:schemeClr val="tx1"/>
                </a:solidFill>
                <a:latin typeface="Arial" pitchFamily="34" charset="0"/>
                <a:cs typeface="Arial" pitchFamily="34" charset="0"/>
              </a:rPr>
              <a:t>According to Plato, </a:t>
            </a:r>
            <a:r>
              <a:rPr lang="en-US" sz="2400" dirty="0" smtClean="0">
                <a:solidFill>
                  <a:schemeClr val="tx1"/>
                </a:solidFill>
                <a:latin typeface="Arial" pitchFamily="34" charset="0"/>
                <a:cs typeface="Arial" pitchFamily="34" charset="0"/>
              </a:rPr>
              <a:t>Beauty is a super-sensible essence.</a:t>
            </a:r>
          </a:p>
          <a:p>
            <a:pPr algn="just"/>
            <a:r>
              <a:rPr lang="en-US" sz="2400" i="1" dirty="0" err="1" smtClean="0">
                <a:solidFill>
                  <a:schemeClr val="tx1"/>
                </a:solidFill>
                <a:latin typeface="Arial" pitchFamily="34" charset="0"/>
                <a:cs typeface="Arial" pitchFamily="34" charset="0"/>
              </a:rPr>
              <a:t>F.H.</a:t>
            </a:r>
            <a:r>
              <a:rPr lang="en-US" sz="2400" i="1" dirty="0" smtClean="0">
                <a:solidFill>
                  <a:schemeClr val="tx1"/>
                </a:solidFill>
                <a:latin typeface="Arial" pitchFamily="34" charset="0"/>
                <a:cs typeface="Arial" pitchFamily="34" charset="0"/>
              </a:rPr>
              <a:t> </a:t>
            </a:r>
            <a:r>
              <a:rPr lang="en-US" sz="2400" i="1" dirty="0" err="1" smtClean="0">
                <a:solidFill>
                  <a:schemeClr val="tx1"/>
                </a:solidFill>
                <a:latin typeface="Arial" pitchFamily="34" charset="0"/>
                <a:cs typeface="Arial" pitchFamily="34" charset="0"/>
              </a:rPr>
              <a:t>Bradly</a:t>
            </a:r>
            <a:r>
              <a:rPr lang="en-US" sz="2400" i="1" dirty="0" smtClean="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defines Beauty as an image of infinity.</a:t>
            </a:r>
          </a:p>
          <a:p>
            <a:pPr algn="just"/>
            <a:r>
              <a:rPr lang="en-US" sz="2400" dirty="0" smtClean="0">
                <a:solidFill>
                  <a:schemeClr val="tx1"/>
                </a:solidFill>
                <a:latin typeface="Arial" pitchFamily="34" charset="0"/>
                <a:cs typeface="Arial" pitchFamily="34" charset="0"/>
              </a:rPr>
              <a:t>According to the old tradition, Beauty and Art must be one. Whatever is beautiful, is Art and whatever is artful, is Beauty at the same time. If something is not beautiful, it is not Art also. But the modern tradition goes to prove that there is distinction between Beauty and Art, because Art sometimes expresses something ugly and horrible. An artist wishes to present objects of art as they are, may they be ugly.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lstStyle/>
          <a:p>
            <a:r>
              <a:rPr lang="en-US" dirty="0" smtClean="0"/>
              <a:t>	</a:t>
            </a:r>
            <a:r>
              <a:rPr lang="en-US" i="1" u="sng" dirty="0" smtClean="0">
                <a:solidFill>
                  <a:srgbClr val="002060"/>
                </a:solidFill>
              </a:rPr>
              <a:t>HAVE A GOOD DAY</a:t>
            </a:r>
            <a:endParaRPr lang="en-US" i="1" u="sng"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317</TotalTime>
  <Words>2135</Words>
  <Application>Microsoft Office PowerPoint</Application>
  <PresentationFormat>On-screen Show (4:3)</PresentationFormat>
  <Paragraphs>193</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Name :  Dr. Anu Sharma  Qualification : M.A., Ph.D.  Designation : Guest Faculty Lecturer  Experience : 9 years</vt:lpstr>
      <vt:lpstr>Slide 2</vt:lpstr>
      <vt:lpstr>Slide 3</vt:lpstr>
      <vt:lpstr>Slide 4</vt:lpstr>
      <vt:lpstr>Slide 5</vt:lpstr>
      <vt:lpstr>Slide 6</vt:lpstr>
      <vt:lpstr>The Four Noble Truths &amp; The Eightfold Path </vt:lpstr>
      <vt:lpstr>The Four Noble Truths are: </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 HAVE A GOOD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4:00 pm Name :  Dr. Anu Sharma Qualification : M.A., Ph.D. Designation : Guest Faculty Lecturer Experience : 9 years</dc:title>
  <dc:creator>ms home</dc:creator>
  <cp:lastModifiedBy>aa</cp:lastModifiedBy>
  <cp:revision>117</cp:revision>
  <dcterms:created xsi:type="dcterms:W3CDTF">2015-12-12T10:34:15Z</dcterms:created>
  <dcterms:modified xsi:type="dcterms:W3CDTF">2015-12-14T03:24:40Z</dcterms:modified>
</cp:coreProperties>
</file>